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sldIdLst>
    <p:sldId id="256" r:id="rId2"/>
    <p:sldId id="258" r:id="rId3"/>
    <p:sldId id="259" r:id="rId4"/>
    <p:sldId id="260" r:id="rId5"/>
    <p:sldId id="268" r:id="rId6"/>
    <p:sldId id="269" r:id="rId7"/>
    <p:sldId id="270" r:id="rId8"/>
    <p:sldId id="271" r:id="rId9"/>
    <p:sldId id="272" r:id="rId10"/>
    <p:sldId id="284" r:id="rId11"/>
    <p:sldId id="273" r:id="rId12"/>
    <p:sldId id="274" r:id="rId13"/>
    <p:sldId id="275" r:id="rId14"/>
    <p:sldId id="276" r:id="rId15"/>
    <p:sldId id="261" r:id="rId16"/>
    <p:sldId id="262" r:id="rId17"/>
    <p:sldId id="267" r:id="rId18"/>
    <p:sldId id="266" r:id="rId19"/>
    <p:sldId id="265" r:id="rId20"/>
    <p:sldId id="264" r:id="rId21"/>
    <p:sldId id="263" r:id="rId22"/>
    <p:sldId id="277" r:id="rId23"/>
    <p:sldId id="278" r:id="rId24"/>
    <p:sldId id="282" r:id="rId25"/>
    <p:sldId id="283" r:id="rId26"/>
    <p:sldId id="281" r:id="rId27"/>
    <p:sldId id="280" r:id="rId28"/>
    <p:sldId id="279" r:id="rId29"/>
    <p:sldId id="285" r:id="rId30"/>
    <p:sldId id="286" r:id="rId31"/>
    <p:sldId id="287" r:id="rId32"/>
    <p:sldId id="257" r:id="rId33"/>
  </p:sldIdLst>
  <p:sldSz cx="12192000" cy="6858000"/>
  <p:notesSz cx="6858000" cy="9144000"/>
  <p:embeddedFontLst>
    <p:embeddedFont>
      <p:font typeface="Mangal" panose="02040503050203030202" pitchFamily="18" charset="0"/>
      <p:regular r:id="rId34"/>
      <p:bold r:id="rId35"/>
    </p:embeddedFont>
    <p:embeddedFont>
      <p:font typeface="Georgia" panose="02040502050405020303" pitchFamily="18"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Arial Narrow" panose="020B0606020202030204" pitchFamily="34" charset="0"/>
      <p:regular r:id="rId44"/>
      <p:bold r:id="rId45"/>
      <p:italic r:id="rId46"/>
      <p:boldItalic r:id="rId47"/>
    </p:embeddedFont>
    <p:embeddedFont>
      <p:font typeface="Arial Black" panose="020B0A04020102020204" pitchFamily="34" charset="0"/>
      <p:bold r:id="rId48"/>
    </p:embeddedFont>
    <p:embeddedFont>
      <p:font typeface="Microsoft YaHei" panose="020B0503020204020204" pitchFamily="34" charset="-122"/>
      <p:regular r:id="rId49"/>
      <p:bold r:id="rId50"/>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990033"/>
    <a:srgbClr val="CC3300"/>
    <a:srgbClr val="CC0000"/>
    <a:srgbClr val="993366"/>
    <a:srgbClr val="660033"/>
    <a:srgbClr val="CC0066"/>
    <a:srgbClr val="FF0000"/>
    <a:srgbClr val="FF3300"/>
    <a:srgbClr val="673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45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38199" y="665163"/>
            <a:ext cx="4708161" cy="2387600"/>
          </a:xfrm>
        </p:spPr>
        <p:txBody>
          <a:bodyPr anchor="b">
            <a:normAutofit/>
          </a:bodyPr>
          <a:lstStyle>
            <a:lvl1pPr algn="ctr">
              <a:defRPr sz="4800"/>
            </a:lvl1pPr>
          </a:lstStyle>
          <a:p>
            <a:r>
              <a:rPr lang="ru-RU"/>
              <a:t>Образец заголовка</a:t>
            </a:r>
          </a:p>
        </p:txBody>
      </p:sp>
      <p:sp>
        <p:nvSpPr>
          <p:cNvPr id="3" name="Подзаголовок 2"/>
          <p:cNvSpPr>
            <a:spLocks noGrp="1"/>
          </p:cNvSpPr>
          <p:nvPr>
            <p:ph type="subTitle" idx="1"/>
          </p:nvPr>
        </p:nvSpPr>
        <p:spPr>
          <a:xfrm>
            <a:off x="838199" y="3602038"/>
            <a:ext cx="470816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45F3EF9-3E53-465D-900E-E157A873D95D}" type="datetimeFigureOut">
              <a:rPr lang="ru-RU" smtClean="0"/>
              <a:t>27.12.2018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5178C5-FF15-45BF-A28B-E6BFAE079551}" type="slidenum">
              <a:rPr lang="ru-RU" smtClean="0"/>
              <a:t>‹#›</a:t>
            </a:fld>
            <a:endParaRPr lang="ru-RU"/>
          </a:p>
        </p:txBody>
      </p:sp>
    </p:spTree>
    <p:extLst>
      <p:ext uri="{BB962C8B-B14F-4D97-AF65-F5344CB8AC3E}">
        <p14:creationId xmlns:p14="http://schemas.microsoft.com/office/powerpoint/2010/main" val="3840491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45F3EF9-3E53-465D-900E-E157A873D95D}" type="datetimeFigureOut">
              <a:rPr lang="ru-RU" smtClean="0"/>
              <a:t>27.12.2018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5178C5-FF15-45BF-A28B-E6BFAE079551}" type="slidenum">
              <a:rPr lang="ru-RU" smtClean="0"/>
              <a:t>‹#›</a:t>
            </a:fld>
            <a:endParaRPr lang="ru-RU"/>
          </a:p>
        </p:txBody>
      </p:sp>
    </p:spTree>
    <p:extLst>
      <p:ext uri="{BB962C8B-B14F-4D97-AF65-F5344CB8AC3E}">
        <p14:creationId xmlns:p14="http://schemas.microsoft.com/office/powerpoint/2010/main" val="261422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4933013"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45F3EF9-3E53-465D-900E-E157A873D95D}" type="datetimeFigureOut">
              <a:rPr lang="ru-RU" smtClean="0"/>
              <a:t>27.12.2018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5178C5-FF15-45BF-A28B-E6BFAE079551}" type="slidenum">
              <a:rPr lang="ru-RU" smtClean="0"/>
              <a:t>‹#›</a:t>
            </a:fld>
            <a:endParaRPr lang="ru-RU"/>
          </a:p>
        </p:txBody>
      </p:sp>
    </p:spTree>
    <p:extLst>
      <p:ext uri="{BB962C8B-B14F-4D97-AF65-F5344CB8AC3E}">
        <p14:creationId xmlns:p14="http://schemas.microsoft.com/office/powerpoint/2010/main" val="2440088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45F3EF9-3E53-465D-900E-E157A873D95D}" type="datetimeFigureOut">
              <a:rPr lang="ru-RU" smtClean="0"/>
              <a:t>27.12.2018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5178C5-FF15-45BF-A28B-E6BFAE079551}" type="slidenum">
              <a:rPr lang="ru-RU" smtClean="0"/>
              <a:t>‹#›</a:t>
            </a:fld>
            <a:endParaRPr lang="ru-RU"/>
          </a:p>
        </p:txBody>
      </p:sp>
      <p:sp>
        <p:nvSpPr>
          <p:cNvPr id="8" name="Объект 2"/>
          <p:cNvSpPr>
            <a:spLocks noGrp="1"/>
          </p:cNvSpPr>
          <p:nvPr>
            <p:ph idx="13"/>
          </p:nvPr>
        </p:nvSpPr>
        <p:spPr>
          <a:xfrm>
            <a:off x="404735" y="1825625"/>
            <a:ext cx="5321507"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9789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59974" y="765358"/>
            <a:ext cx="3522688" cy="2852737"/>
          </a:xfrm>
        </p:spPr>
        <p:txBody>
          <a:bodyPr anchor="b">
            <a:normAutofit/>
            <a:scene3d>
              <a:camera prst="orthographicFront"/>
              <a:lightRig rig="soft" dir="t"/>
            </a:scene3d>
            <a:sp3d extrusionH="57150" contourW="12700" prstMaterial="plastic">
              <a:bevelT w="38100" h="38100"/>
              <a:contourClr>
                <a:schemeClr val="bg1"/>
              </a:contourClr>
            </a:sp3d>
          </a:bodyPr>
          <a:lstStyle>
            <a:lvl1pPr algn="ctr">
              <a:defRPr sz="4800">
                <a:ln w="6350">
                  <a:solidFill>
                    <a:schemeClr val="bg1">
                      <a:alpha val="76000"/>
                    </a:schemeClr>
                  </a:solidFill>
                </a:ln>
                <a:solidFill>
                  <a:schemeClr val="bg1">
                    <a:alpha val="91000"/>
                  </a:schemeClr>
                </a:solidFill>
                <a:effectLst>
                  <a:outerShdw blurRad="38100" dist="38100" dir="2700000" algn="tl">
                    <a:srgbClr val="000000">
                      <a:alpha val="43137"/>
                    </a:srgbClr>
                  </a:outerShdw>
                </a:effectLst>
              </a:defRPr>
            </a:lvl1pPr>
          </a:lstStyle>
          <a:p>
            <a:r>
              <a:rPr lang="ru-RU"/>
              <a:t>Образец заголовка</a:t>
            </a:r>
            <a:endParaRPr lang="ru-RU" dirty="0"/>
          </a:p>
        </p:txBody>
      </p:sp>
      <p:sp>
        <p:nvSpPr>
          <p:cNvPr id="3" name="Текст 2"/>
          <p:cNvSpPr>
            <a:spLocks noGrp="1"/>
          </p:cNvSpPr>
          <p:nvPr>
            <p:ph type="body" idx="1"/>
          </p:nvPr>
        </p:nvSpPr>
        <p:spPr>
          <a:xfrm>
            <a:off x="7659973" y="4589463"/>
            <a:ext cx="3522688" cy="1500187"/>
          </a:xfrm>
        </p:spPr>
        <p:txBody>
          <a:bodyPr/>
          <a:lstStyle>
            <a:lvl1pPr marL="0" indent="0" algn="ctr">
              <a:buNone/>
              <a:defRPr sz="2400" b="1">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45F3EF9-3E53-465D-900E-E157A873D95D}" type="datetimeFigureOut">
              <a:rPr lang="ru-RU" smtClean="0"/>
              <a:t>27.12.2018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55178C5-FF15-45BF-A28B-E6BFAE079551}" type="slidenum">
              <a:rPr lang="ru-RU" smtClean="0"/>
              <a:t>‹#›</a:t>
            </a:fld>
            <a:endParaRPr lang="ru-RU"/>
          </a:p>
        </p:txBody>
      </p:sp>
    </p:spTree>
    <p:extLst>
      <p:ext uri="{BB962C8B-B14F-4D97-AF65-F5344CB8AC3E}">
        <p14:creationId xmlns:p14="http://schemas.microsoft.com/office/powerpoint/2010/main" val="167930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58517" y="1825625"/>
            <a:ext cx="5397706"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250898" y="1825625"/>
            <a:ext cx="5267792"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45F3EF9-3E53-465D-900E-E157A873D95D}" type="datetimeFigureOut">
              <a:rPr lang="ru-RU" smtClean="0"/>
              <a:t>27.12.2018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5178C5-FF15-45BF-A28B-E6BFAE079551}" type="slidenum">
              <a:rPr lang="ru-RU" smtClean="0"/>
              <a:t>‹#›</a:t>
            </a:fld>
            <a:endParaRPr lang="ru-RU"/>
          </a:p>
        </p:txBody>
      </p:sp>
    </p:spTree>
    <p:extLst>
      <p:ext uri="{BB962C8B-B14F-4D97-AF65-F5344CB8AC3E}">
        <p14:creationId xmlns:p14="http://schemas.microsoft.com/office/powerpoint/2010/main" val="1387878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37090" y="365125"/>
            <a:ext cx="5183188" cy="1325563"/>
          </a:xfrm>
        </p:spPr>
        <p:txBody>
          <a:bodyPr/>
          <a:lstStyle/>
          <a:p>
            <a:r>
              <a:rPr lang="ru-RU"/>
              <a:t>Образец заголовка</a:t>
            </a:r>
          </a:p>
        </p:txBody>
      </p:sp>
      <p:sp>
        <p:nvSpPr>
          <p:cNvPr id="3" name="Текст 2"/>
          <p:cNvSpPr>
            <a:spLocks noGrp="1"/>
          </p:cNvSpPr>
          <p:nvPr>
            <p:ph type="body" idx="1"/>
          </p:nvPr>
        </p:nvSpPr>
        <p:spPr>
          <a:xfrm>
            <a:off x="55497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55497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33709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33709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45F3EF9-3E53-465D-900E-E157A873D95D}" type="datetimeFigureOut">
              <a:rPr lang="ru-RU" smtClean="0"/>
              <a:t>27.12.2018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55178C5-FF15-45BF-A28B-E6BFAE079551}" type="slidenum">
              <a:rPr lang="ru-RU" smtClean="0"/>
              <a:t>‹#›</a:t>
            </a:fld>
            <a:endParaRPr lang="ru-RU"/>
          </a:p>
        </p:txBody>
      </p:sp>
    </p:spTree>
    <p:extLst>
      <p:ext uri="{BB962C8B-B14F-4D97-AF65-F5344CB8AC3E}">
        <p14:creationId xmlns:p14="http://schemas.microsoft.com/office/powerpoint/2010/main" val="7888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9627" y="260194"/>
            <a:ext cx="5087911" cy="1325563"/>
          </a:xfrm>
        </p:spPr>
        <p:txBody>
          <a:bodyPr/>
          <a:lstStyle/>
          <a:p>
            <a:r>
              <a:rPr lang="ru-RU"/>
              <a:t>Образец заголовка</a:t>
            </a:r>
          </a:p>
        </p:txBody>
      </p:sp>
      <p:sp>
        <p:nvSpPr>
          <p:cNvPr id="3" name="Дата 2"/>
          <p:cNvSpPr>
            <a:spLocks noGrp="1"/>
          </p:cNvSpPr>
          <p:nvPr>
            <p:ph type="dt" sz="half" idx="10"/>
          </p:nvPr>
        </p:nvSpPr>
        <p:spPr/>
        <p:txBody>
          <a:bodyPr/>
          <a:lstStyle/>
          <a:p>
            <a:fld id="{845F3EF9-3E53-465D-900E-E157A873D95D}" type="datetimeFigureOut">
              <a:rPr lang="ru-RU" smtClean="0"/>
              <a:t>27.12.2018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55178C5-FF15-45BF-A28B-E6BFAE079551}" type="slidenum">
              <a:rPr lang="ru-RU" smtClean="0"/>
              <a:t>‹#›</a:t>
            </a:fld>
            <a:endParaRPr lang="ru-RU"/>
          </a:p>
        </p:txBody>
      </p:sp>
    </p:spTree>
    <p:extLst>
      <p:ext uri="{BB962C8B-B14F-4D97-AF65-F5344CB8AC3E}">
        <p14:creationId xmlns:p14="http://schemas.microsoft.com/office/powerpoint/2010/main" val="4015176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45F3EF9-3E53-465D-900E-E157A873D95D}" type="datetimeFigureOut">
              <a:rPr lang="ru-RU" smtClean="0"/>
              <a:t>27.12.2018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55178C5-FF15-45BF-A28B-E6BFAE079551}" type="slidenum">
              <a:rPr lang="ru-RU" smtClean="0"/>
              <a:t>‹#›</a:t>
            </a:fld>
            <a:endParaRPr lang="ru-RU"/>
          </a:p>
        </p:txBody>
      </p:sp>
    </p:spTree>
    <p:extLst>
      <p:ext uri="{BB962C8B-B14F-4D97-AF65-F5344CB8AC3E}">
        <p14:creationId xmlns:p14="http://schemas.microsoft.com/office/powerpoint/2010/main" val="1167566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4586651" cy="140158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6580682" y="457201"/>
            <a:ext cx="4774706" cy="56437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458665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45F3EF9-3E53-465D-900E-E157A873D95D}" type="datetimeFigureOut">
              <a:rPr lang="ru-RU" smtClean="0"/>
              <a:t>27.12.2018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5178C5-FF15-45BF-A28B-E6BFAE079551}" type="slidenum">
              <a:rPr lang="ru-RU" smtClean="0"/>
              <a:t>‹#›</a:t>
            </a:fld>
            <a:endParaRPr lang="ru-RU"/>
          </a:p>
        </p:txBody>
      </p:sp>
    </p:spTree>
    <p:extLst>
      <p:ext uri="{BB962C8B-B14F-4D97-AF65-F5344CB8AC3E}">
        <p14:creationId xmlns:p14="http://schemas.microsoft.com/office/powerpoint/2010/main" val="4244422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6610662" y="987425"/>
            <a:ext cx="474472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45F3EF9-3E53-465D-900E-E157A873D95D}" type="datetimeFigureOut">
              <a:rPr lang="ru-RU" smtClean="0"/>
              <a:t>27.12.2018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55178C5-FF15-45BF-A28B-E6BFAE079551}" type="slidenum">
              <a:rPr lang="ru-RU" smtClean="0"/>
              <a:t>‹#›</a:t>
            </a:fld>
            <a:endParaRPr lang="ru-RU"/>
          </a:p>
        </p:txBody>
      </p:sp>
    </p:spTree>
    <p:extLst>
      <p:ext uri="{BB962C8B-B14F-4D97-AF65-F5344CB8AC3E}">
        <p14:creationId xmlns:p14="http://schemas.microsoft.com/office/powerpoint/2010/main" val="3561704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50898" y="365125"/>
            <a:ext cx="5261548" cy="1325563"/>
          </a:xfrm>
          <a:prstGeom prst="rect">
            <a:avLst/>
          </a:prstGeom>
        </p:spPr>
        <p:txBody>
          <a:bodyPr vert="horz" lIns="91440" tIns="45720" rIns="91440" bIns="45720" rtlCol="0" anchor="ctr">
            <a:normAutofit/>
            <a:scene3d>
              <a:camera prst="orthographicFront"/>
              <a:lightRig rig="freezing" dir="t"/>
            </a:scene3d>
            <a:sp3d extrusionH="57150" contourW="12700" prstMaterial="dkEdge">
              <a:bevelT w="38100" h="38100"/>
              <a:contourClr>
                <a:schemeClr val="accent6">
                  <a:lumMod val="50000"/>
                </a:schemeClr>
              </a:contourClr>
            </a:sp3d>
          </a:bodyPr>
          <a:lstStyle/>
          <a:p>
            <a:r>
              <a:rPr lang="ru-RU"/>
              <a:t>Образец заголовка</a:t>
            </a:r>
          </a:p>
        </p:txBody>
      </p:sp>
      <p:sp>
        <p:nvSpPr>
          <p:cNvPr id="3" name="Текст 2"/>
          <p:cNvSpPr>
            <a:spLocks noGrp="1"/>
          </p:cNvSpPr>
          <p:nvPr>
            <p:ph type="body" idx="1"/>
          </p:nvPr>
        </p:nvSpPr>
        <p:spPr>
          <a:xfrm>
            <a:off x="6250898" y="1825625"/>
            <a:ext cx="5261548"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F3EF9-3E53-465D-900E-E157A873D95D}" type="datetimeFigureOut">
              <a:rPr lang="ru-RU" smtClean="0"/>
              <a:t>27.12.2018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178C5-FF15-45BF-A28B-E6BFAE079551}" type="slidenum">
              <a:rPr lang="ru-RU" smtClean="0"/>
              <a:t>‹#›</a:t>
            </a:fld>
            <a:endParaRPr lang="ru-RU"/>
          </a:p>
        </p:txBody>
      </p:sp>
    </p:spTree>
    <p:extLst>
      <p:ext uri="{BB962C8B-B14F-4D97-AF65-F5344CB8AC3E}">
        <p14:creationId xmlns:p14="http://schemas.microsoft.com/office/powerpoint/2010/main" val="2564130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b="1" kern="1200">
          <a:ln w="6350">
            <a:solidFill>
              <a:srgbClr val="666633"/>
            </a:solidFill>
          </a:ln>
          <a:solidFill>
            <a:srgbClr val="666633"/>
          </a:solidFill>
          <a:effectLst/>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646120" y="1056304"/>
            <a:ext cx="3522688" cy="2852737"/>
          </a:xfrm>
        </p:spPr>
        <p:txBody>
          <a:bodyPr>
            <a:normAutofit fontScale="90000"/>
          </a:bodyPr>
          <a:lstStyle/>
          <a:p>
            <a:pPr lvl="0"/>
            <a:r>
              <a:rPr lang="ru-RU" sz="4400" i="1" dirty="0">
                <a:ln>
                  <a:noFill/>
                </a:ln>
                <a:solidFill>
                  <a:schemeClr val="accent2">
                    <a:lumMod val="50000"/>
                  </a:schemeClr>
                </a:solidFill>
                <a:latin typeface="Arial Black" pitchFamily="34"/>
                <a:ea typeface="Microsoft YaHei" pitchFamily="2"/>
                <a:cs typeface="Mangal" pitchFamily="2"/>
              </a:rPr>
              <a:t>«О тех, </a:t>
            </a:r>
            <a:br>
              <a:rPr lang="ru-RU" sz="4400" i="1" dirty="0">
                <a:ln>
                  <a:noFill/>
                </a:ln>
                <a:solidFill>
                  <a:schemeClr val="accent2">
                    <a:lumMod val="50000"/>
                  </a:schemeClr>
                </a:solidFill>
                <a:latin typeface="Arial Black" pitchFamily="34"/>
                <a:ea typeface="Microsoft YaHei" pitchFamily="2"/>
                <a:cs typeface="Mangal" pitchFamily="2"/>
              </a:rPr>
            </a:br>
            <a:r>
              <a:rPr lang="ru-RU" sz="4400" i="1" dirty="0">
                <a:ln>
                  <a:noFill/>
                </a:ln>
                <a:solidFill>
                  <a:schemeClr val="accent2">
                    <a:lumMod val="50000"/>
                  </a:schemeClr>
                </a:solidFill>
                <a:latin typeface="Arial Black" pitchFamily="34"/>
                <a:ea typeface="Microsoft YaHei" pitchFamily="2"/>
                <a:cs typeface="Mangal" pitchFamily="2"/>
              </a:rPr>
              <a:t>кого любим</a:t>
            </a:r>
            <a:br>
              <a:rPr lang="ru-RU" sz="4400" i="1" dirty="0">
                <a:ln>
                  <a:noFill/>
                </a:ln>
                <a:solidFill>
                  <a:schemeClr val="accent2">
                    <a:lumMod val="50000"/>
                  </a:schemeClr>
                </a:solidFill>
                <a:latin typeface="Arial Black" pitchFamily="34"/>
                <a:ea typeface="Microsoft YaHei" pitchFamily="2"/>
                <a:cs typeface="Mangal" pitchFamily="2"/>
              </a:rPr>
            </a:br>
            <a:r>
              <a:rPr lang="ru-RU" sz="4400" i="1" dirty="0">
                <a:ln>
                  <a:noFill/>
                </a:ln>
                <a:solidFill>
                  <a:schemeClr val="accent2">
                    <a:lumMod val="50000"/>
                  </a:schemeClr>
                </a:solidFill>
                <a:latin typeface="Arial Black" pitchFamily="34"/>
                <a:ea typeface="Microsoft YaHei" pitchFamily="2"/>
                <a:cs typeface="Mangal" pitchFamily="2"/>
              </a:rPr>
              <a:t> и помним»</a:t>
            </a:r>
            <a:br>
              <a:rPr lang="ru-RU" sz="4400" i="1" dirty="0">
                <a:ln>
                  <a:noFill/>
                </a:ln>
                <a:solidFill>
                  <a:schemeClr val="accent2">
                    <a:lumMod val="50000"/>
                  </a:schemeClr>
                </a:solidFill>
                <a:latin typeface="Arial Black" pitchFamily="34"/>
                <a:ea typeface="Microsoft YaHei" pitchFamily="2"/>
                <a:cs typeface="Mangal" pitchFamily="2"/>
              </a:rPr>
            </a:br>
            <a:r>
              <a:rPr lang="ru-RU" sz="4400" dirty="0">
                <a:solidFill>
                  <a:schemeClr val="accent2">
                    <a:lumMod val="50000"/>
                  </a:schemeClr>
                </a:solidFill>
              </a:rPr>
              <a:t> </a:t>
            </a:r>
          </a:p>
        </p:txBody>
      </p:sp>
      <p:sp>
        <p:nvSpPr>
          <p:cNvPr id="5" name="Текст 4"/>
          <p:cNvSpPr>
            <a:spLocks noGrp="1"/>
          </p:cNvSpPr>
          <p:nvPr>
            <p:ph type="body" idx="1"/>
          </p:nvPr>
        </p:nvSpPr>
        <p:spPr>
          <a:xfrm>
            <a:off x="7659973" y="3435927"/>
            <a:ext cx="3522688" cy="2653723"/>
          </a:xfrm>
        </p:spPr>
        <p:txBody>
          <a:bodyPr>
            <a:normAutofit/>
          </a:bodyPr>
          <a:lstStyle/>
          <a:p>
            <a:r>
              <a:rPr lang="ru-RU" sz="2000" dirty="0"/>
              <a:t> </a:t>
            </a:r>
          </a:p>
        </p:txBody>
      </p:sp>
      <p:sp>
        <p:nvSpPr>
          <p:cNvPr id="2" name="Прямоугольник 1"/>
          <p:cNvSpPr/>
          <p:nvPr/>
        </p:nvSpPr>
        <p:spPr>
          <a:xfrm>
            <a:off x="7736113" y="3465518"/>
            <a:ext cx="3468915" cy="2451953"/>
          </a:xfrm>
          <a:prstGeom prst="rect">
            <a:avLst/>
          </a:prstGeom>
        </p:spPr>
        <p:txBody>
          <a:bodyPr wrap="square">
            <a:spAutoFit/>
          </a:bodyPr>
          <a:lstStyle/>
          <a:p>
            <a:pPr lvl="0" hangingPunct="0">
              <a:spcBef>
                <a:spcPts val="1191"/>
              </a:spcBef>
              <a:spcAft>
                <a:spcPts val="992"/>
              </a:spcAft>
            </a:pPr>
            <a:r>
              <a:rPr lang="ru-RU" sz="1600" b="1" i="1" dirty="0">
                <a:solidFill>
                  <a:schemeClr val="accent2">
                    <a:lumMod val="50000"/>
                  </a:schemeClr>
                </a:solidFill>
                <a:latin typeface="Arial" pitchFamily="18"/>
                <a:ea typeface="Microsoft YaHei" pitchFamily="2"/>
                <a:cs typeface="Mangal" pitchFamily="2"/>
              </a:rPr>
              <a:t>(</a:t>
            </a:r>
            <a:r>
              <a:rPr lang="ru-RU" sz="1600" b="1" i="1" dirty="0">
                <a:solidFill>
                  <a:srgbClr val="673329"/>
                </a:solidFill>
                <a:latin typeface="Arial" pitchFamily="18"/>
                <a:ea typeface="Microsoft YaHei" pitchFamily="2"/>
                <a:cs typeface="Mangal" pitchFamily="2"/>
              </a:rPr>
              <a:t>работы учеников</a:t>
            </a:r>
          </a:p>
          <a:p>
            <a:pPr lvl="0" hangingPunct="0">
              <a:spcBef>
                <a:spcPts val="1191"/>
              </a:spcBef>
              <a:spcAft>
                <a:spcPts val="992"/>
              </a:spcAft>
            </a:pPr>
            <a:r>
              <a:rPr lang="ru-RU" sz="1600" b="1" i="1" dirty="0">
                <a:solidFill>
                  <a:srgbClr val="673329"/>
                </a:solidFill>
                <a:latin typeface="Arial" pitchFamily="18"/>
                <a:ea typeface="Microsoft YaHei" pitchFamily="2"/>
                <a:cs typeface="Mangal" pitchFamily="2"/>
              </a:rPr>
              <a:t>4 класса «Б», школы № 64</a:t>
            </a:r>
          </a:p>
          <a:p>
            <a:pPr lvl="0" hangingPunct="0">
              <a:spcBef>
                <a:spcPts val="1191"/>
              </a:spcBef>
              <a:spcAft>
                <a:spcPts val="992"/>
              </a:spcAft>
            </a:pPr>
            <a:r>
              <a:rPr lang="ru-RU" sz="1600" b="1" i="1" dirty="0">
                <a:solidFill>
                  <a:srgbClr val="673329"/>
                </a:solidFill>
                <a:latin typeface="Arial" pitchFamily="18"/>
                <a:ea typeface="Microsoft YaHei" pitchFamily="2"/>
                <a:cs typeface="Mangal" pitchFamily="2"/>
              </a:rPr>
              <a:t>города Красноярска</a:t>
            </a:r>
          </a:p>
          <a:p>
            <a:pPr lvl="0" hangingPunct="0">
              <a:spcBef>
                <a:spcPts val="1191"/>
              </a:spcBef>
              <a:spcAft>
                <a:spcPts val="992"/>
              </a:spcAft>
            </a:pPr>
            <a:r>
              <a:rPr lang="ru-RU" sz="1600" b="1" i="1" dirty="0">
                <a:solidFill>
                  <a:srgbClr val="673329"/>
                </a:solidFill>
                <a:latin typeface="Arial" pitchFamily="18"/>
                <a:ea typeface="Microsoft YaHei" pitchFamily="2"/>
                <a:cs typeface="Mangal" pitchFamily="2"/>
              </a:rPr>
              <a:t>о своих близких, живших</a:t>
            </a:r>
          </a:p>
          <a:p>
            <a:pPr lvl="0" hangingPunct="0">
              <a:spcBef>
                <a:spcPts val="1191"/>
              </a:spcBef>
              <a:spcAft>
                <a:spcPts val="992"/>
              </a:spcAft>
            </a:pPr>
            <a:r>
              <a:rPr lang="ru-RU" sz="1600" b="1" i="1" dirty="0">
                <a:solidFill>
                  <a:srgbClr val="673329"/>
                </a:solidFill>
                <a:latin typeface="Arial" pitchFamily="18"/>
                <a:ea typeface="Microsoft YaHei" pitchFamily="2"/>
                <a:cs typeface="Mangal" pitchFamily="2"/>
              </a:rPr>
              <a:t>в 1941 – 1945 годах)</a:t>
            </a:r>
          </a:p>
        </p:txBody>
      </p:sp>
    </p:spTree>
    <p:extLst>
      <p:ext uri="{BB962C8B-B14F-4D97-AF65-F5344CB8AC3E}">
        <p14:creationId xmlns:p14="http://schemas.microsoft.com/office/powerpoint/2010/main" val="168611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511636" y="235527"/>
            <a:ext cx="4821382" cy="6345382"/>
          </a:xfrm>
        </p:spPr>
        <p:txBody>
          <a:bodyPr/>
          <a:lstStyle/>
          <a:p>
            <a:pPr marL="0" lvl="0" indent="0" algn="ctr" hangingPunct="0">
              <a:lnSpc>
                <a:spcPct val="100000"/>
              </a:lnSpc>
              <a:spcBef>
                <a:spcPts val="1191"/>
              </a:spcBef>
              <a:spcAft>
                <a:spcPts val="992"/>
              </a:spcAft>
              <a:buNone/>
              <a:defRPr sz="2400"/>
            </a:pPr>
            <a:r>
              <a:rPr lang="ru-RU" sz="3200" b="1" i="1" dirty="0">
                <a:solidFill>
                  <a:srgbClr val="CC3300"/>
                </a:solidFill>
                <a:latin typeface="Arial" pitchFamily="18"/>
                <a:ea typeface="Microsoft YaHei" pitchFamily="2"/>
                <a:cs typeface="Mangal" pitchFamily="2"/>
              </a:rPr>
              <a:t>II глава</a:t>
            </a:r>
          </a:p>
          <a:p>
            <a:pPr marL="0" lvl="0" indent="0" hangingPunct="0">
              <a:lnSpc>
                <a:spcPct val="100000"/>
              </a:lnSpc>
              <a:spcBef>
                <a:spcPts val="1191"/>
              </a:spcBef>
              <a:spcAft>
                <a:spcPts val="992"/>
              </a:spcAft>
              <a:buNone/>
              <a:defRPr sz="2400"/>
            </a:pPr>
            <a:r>
              <a:rPr lang="ru-RU" sz="3200" b="1" i="1" dirty="0">
                <a:solidFill>
                  <a:srgbClr val="CC3300"/>
                </a:solidFill>
                <a:latin typeface="Arial" pitchFamily="18"/>
                <a:ea typeface="Microsoft YaHei" pitchFamily="2"/>
                <a:cs typeface="Mangal" pitchFamily="2"/>
              </a:rPr>
              <a:t>«Который год</a:t>
            </a:r>
          </a:p>
          <a:p>
            <a:pPr marL="0" lvl="0" indent="0" algn="ctr" hangingPunct="0">
              <a:lnSpc>
                <a:spcPct val="100000"/>
              </a:lnSpc>
              <a:spcBef>
                <a:spcPts val="1191"/>
              </a:spcBef>
              <a:spcAft>
                <a:spcPts val="992"/>
              </a:spcAft>
              <a:buNone/>
              <a:defRPr sz="2400"/>
            </a:pPr>
            <a:r>
              <a:rPr lang="ru-RU" sz="3200" b="1" i="1" dirty="0">
                <a:solidFill>
                  <a:srgbClr val="CC3300"/>
                </a:solidFill>
                <a:latin typeface="Arial" pitchFamily="18"/>
                <a:ea typeface="Microsoft YaHei" pitchFamily="2"/>
                <a:cs typeface="Mangal" pitchFamily="2"/>
              </a:rPr>
              <a:t>солёный пот</a:t>
            </a:r>
          </a:p>
          <a:p>
            <a:pPr marL="0" lvl="0" indent="0" algn="ctr" hangingPunct="0">
              <a:lnSpc>
                <a:spcPct val="100000"/>
              </a:lnSpc>
              <a:spcBef>
                <a:spcPts val="1191"/>
              </a:spcBef>
              <a:spcAft>
                <a:spcPts val="992"/>
              </a:spcAft>
              <a:buNone/>
              <a:defRPr sz="2400"/>
            </a:pPr>
            <a:r>
              <a:rPr lang="ru-RU" sz="3200" b="1" i="1" dirty="0">
                <a:solidFill>
                  <a:srgbClr val="CC3300"/>
                </a:solidFill>
                <a:latin typeface="Arial" pitchFamily="18"/>
                <a:ea typeface="Microsoft YaHei" pitchFamily="2"/>
                <a:cs typeface="Mangal" pitchFamily="2"/>
              </a:rPr>
              <a:t>	и кровь рекой»</a:t>
            </a:r>
          </a:p>
          <a:p>
            <a:endParaRPr lang="ru-RU" dirty="0"/>
          </a:p>
        </p:txBody>
      </p:sp>
      <p:sp>
        <p:nvSpPr>
          <p:cNvPr id="4" name="Объект 3"/>
          <p:cNvSpPr>
            <a:spLocks noGrp="1"/>
          </p:cNvSpPr>
          <p:nvPr>
            <p:ph idx="13"/>
          </p:nvPr>
        </p:nvSpPr>
        <p:spPr>
          <a:xfrm>
            <a:off x="734291" y="401782"/>
            <a:ext cx="4991951" cy="5775181"/>
          </a:xfrm>
        </p:spPr>
        <p:txBody>
          <a:bodyPr>
            <a:normAutofit fontScale="77500" lnSpcReduction="20000"/>
          </a:bodyPr>
          <a:lstStyle/>
          <a:p>
            <a:pPr marL="0" indent="0" algn="just">
              <a:buNone/>
            </a:pPr>
            <a:r>
              <a:rPr lang="ru-RU" sz="2600" b="1" i="1" dirty="0">
                <a:solidFill>
                  <a:srgbClr val="990000"/>
                </a:solidFill>
                <a:latin typeface="Arial" panose="020B0604020202020204" pitchFamily="34" charset="0"/>
                <a:cs typeface="Arial" panose="020B0604020202020204" pitchFamily="34" charset="0"/>
              </a:rPr>
              <a:t>В 1945 году живым пришёл с войны домой. У прадеда очень много наград, они хранятся у бабушки. </a:t>
            </a:r>
          </a:p>
          <a:p>
            <a:pPr marL="0" indent="0" algn="just">
              <a:buNone/>
            </a:pPr>
            <a:r>
              <a:rPr lang="ru-RU" sz="2600" b="1" i="1" dirty="0">
                <a:solidFill>
                  <a:srgbClr val="990000"/>
                </a:solidFill>
                <a:latin typeface="Arial" panose="020B0604020202020204" pitchFamily="34" charset="0"/>
                <a:cs typeface="Arial" panose="020B0604020202020204" pitchFamily="34" charset="0"/>
              </a:rPr>
              <a:t>После войны жизнь была тоже нелёгкая, нужно помочь встать на ноги подросшим сёстрам и брату. И у него всё получилось. </a:t>
            </a:r>
          </a:p>
          <a:p>
            <a:pPr marL="0" indent="0" algn="just">
              <a:buNone/>
            </a:pPr>
            <a:r>
              <a:rPr lang="ru-RU" sz="2600" b="1" i="1" dirty="0">
                <a:solidFill>
                  <a:srgbClr val="990000"/>
                </a:solidFill>
                <a:latin typeface="Arial" panose="020B0604020202020204" pitchFamily="34" charset="0"/>
                <a:cs typeface="Arial" panose="020B0604020202020204" pitchFamily="34" charset="0"/>
              </a:rPr>
              <a:t>Мама сказала, что они стали хорошими людьми. Прадедушка очень много лет  работал старшим помощником капитана на корабле, а прабабушка поваром. Так они и ходили в плавание до пенсии. После уехали жить в деревню. </a:t>
            </a:r>
          </a:p>
          <a:p>
            <a:pPr marL="0" indent="0" algn="just">
              <a:buNone/>
            </a:pPr>
            <a:r>
              <a:rPr lang="ru-RU" sz="2600" b="1" i="1" dirty="0">
                <a:solidFill>
                  <a:srgbClr val="990000"/>
                </a:solidFill>
                <a:latin typeface="Arial" panose="020B0604020202020204" pitchFamily="34" charset="0"/>
                <a:cs typeface="Arial" panose="020B0604020202020204" pitchFamily="34" charset="0"/>
              </a:rPr>
              <a:t>Я горжусь своим прадедом, буду хранить память о нём, рассказывать своим детям какой герой был их прапрадедушка Есин Андрей Андреевич.</a:t>
            </a:r>
          </a:p>
          <a:p>
            <a:pPr marL="0" indent="0" algn="just">
              <a:buNone/>
            </a:pPr>
            <a:r>
              <a:rPr lang="ru-RU" sz="2600" b="1" i="1" dirty="0">
                <a:solidFill>
                  <a:srgbClr val="990000"/>
                </a:solidFill>
                <a:latin typeface="Arial" panose="020B0604020202020204" pitchFamily="34" charset="0"/>
                <a:cs typeface="Arial" panose="020B0604020202020204" pitchFamily="34" charset="0"/>
              </a:rPr>
              <a:t> </a:t>
            </a:r>
          </a:p>
          <a:p>
            <a:pPr marL="0" indent="0" algn="just">
              <a:buNone/>
            </a:pPr>
            <a:r>
              <a:rPr lang="ru-RU" sz="2600" b="1" i="1" dirty="0">
                <a:solidFill>
                  <a:srgbClr val="990000"/>
                </a:solidFill>
                <a:latin typeface="Arial" panose="020B0604020202020204" pitchFamily="34" charset="0"/>
                <a:cs typeface="Arial" panose="020B0604020202020204" pitchFamily="34" charset="0"/>
              </a:rPr>
              <a:t>							Гончарова Софья</a:t>
            </a:r>
          </a:p>
          <a:p>
            <a:endParaRPr lang="ru-RU"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226" y="3469987"/>
            <a:ext cx="3074987" cy="2376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73819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50898" y="290944"/>
            <a:ext cx="5137538" cy="6303819"/>
          </a:xfrm>
        </p:spPr>
        <p:txBody>
          <a:bodyPr>
            <a:normAutofit lnSpcReduction="10000"/>
          </a:bodyPr>
          <a:lstStyle/>
          <a:p>
            <a:pPr marL="0" indent="0">
              <a:buNone/>
            </a:pPr>
            <a:r>
              <a:rPr lang="ru-RU" sz="1600" b="1" i="1" dirty="0">
                <a:solidFill>
                  <a:srgbClr val="CC3300"/>
                </a:solidFill>
                <a:latin typeface="Arial" panose="020B0604020202020204" pitchFamily="34" charset="0"/>
                <a:cs typeface="Arial" panose="020B0604020202020204" pitchFamily="34" charset="0"/>
              </a:rPr>
              <a:t>В этот день всего мира вспоминают тех, кто ценой своей жизни дал мир и свободу живущим на земле.</a:t>
            </a:r>
          </a:p>
          <a:p>
            <a:pPr marL="0" indent="0">
              <a:buNone/>
            </a:pPr>
            <a:endParaRPr lang="ru-RU" sz="1900" dirty="0"/>
          </a:p>
          <a:p>
            <a:pPr marL="0" indent="0">
              <a:buNone/>
            </a:pPr>
            <a:endParaRPr lang="ru-RU" sz="1900" dirty="0"/>
          </a:p>
          <a:p>
            <a:pPr marL="0" indent="0">
              <a:buNone/>
            </a:pPr>
            <a:endParaRPr lang="ru-RU" sz="1900" dirty="0"/>
          </a:p>
          <a:p>
            <a:pPr marL="0" indent="0">
              <a:buNone/>
            </a:pPr>
            <a:endParaRPr lang="ru-RU" sz="1900" dirty="0"/>
          </a:p>
          <a:p>
            <a:pPr marL="0" indent="0" algn="just">
              <a:buNone/>
            </a:pPr>
            <a:endParaRPr lang="ru-RU" sz="1800" b="1" i="1" dirty="0">
              <a:solidFill>
                <a:srgbClr val="CC3300"/>
              </a:solidFill>
              <a:latin typeface="Arial" panose="020B0604020202020204" pitchFamily="34" charset="0"/>
              <a:cs typeface="Arial" panose="020B0604020202020204" pitchFamily="34" charset="0"/>
            </a:endParaRPr>
          </a:p>
          <a:p>
            <a:pPr marL="0" indent="0" algn="just">
              <a:buNone/>
            </a:pPr>
            <a:endParaRPr lang="ru-RU" sz="1800" b="1" i="1" dirty="0">
              <a:solidFill>
                <a:srgbClr val="CC3300"/>
              </a:solidFill>
              <a:latin typeface="Arial" panose="020B0604020202020204" pitchFamily="34" charset="0"/>
              <a:cs typeface="Arial" panose="020B0604020202020204" pitchFamily="34" charset="0"/>
            </a:endParaRPr>
          </a:p>
          <a:p>
            <a:pPr marL="0" indent="0" algn="just">
              <a:buNone/>
            </a:pPr>
            <a:endParaRPr lang="ru-RU" sz="1800" b="1" i="1" dirty="0">
              <a:solidFill>
                <a:srgbClr val="CC3300"/>
              </a:solidFill>
              <a:latin typeface="Arial" panose="020B0604020202020204" pitchFamily="34" charset="0"/>
              <a:cs typeface="Arial" panose="020B0604020202020204" pitchFamily="34" charset="0"/>
            </a:endParaRPr>
          </a:p>
          <a:p>
            <a:pPr marL="0" indent="0" algn="just">
              <a:buNone/>
            </a:pPr>
            <a:r>
              <a:rPr lang="ru-RU" sz="1800" b="1" i="1" dirty="0">
                <a:solidFill>
                  <a:srgbClr val="CC3300"/>
                </a:solidFill>
                <a:latin typeface="Arial" panose="020B0604020202020204" pitchFamily="34" charset="0"/>
                <a:cs typeface="Arial" panose="020B0604020202020204" pitchFamily="34" charset="0"/>
              </a:rPr>
              <a:t>Участником Великой Отечественной войны стал мой прадедушка, Голованов Владимир Фомич. Ушёл он на войну из Красноярского края, село Абан. Попав в августе 1942 года в окружение под Сталинградом  три года считался пропавшим без вести. Лагерь для военнопленных, побег, партизанский отряд, снова плен...  только зимой 1945 года, после освобождения, он смог из проверочно- фильтрационного лагеря сообщить своим родным, что жив, и, в скором времени, получил ответ.</a:t>
            </a:r>
          </a:p>
          <a:p>
            <a:pPr marL="0" indent="0">
              <a:buNone/>
            </a:pPr>
            <a:endParaRPr lang="ru-RU" dirty="0"/>
          </a:p>
        </p:txBody>
      </p:sp>
      <p:sp>
        <p:nvSpPr>
          <p:cNvPr id="4" name="Объект 3"/>
          <p:cNvSpPr>
            <a:spLocks noGrp="1"/>
          </p:cNvSpPr>
          <p:nvPr>
            <p:ph idx="13"/>
          </p:nvPr>
        </p:nvSpPr>
        <p:spPr>
          <a:xfrm>
            <a:off x="665018" y="346364"/>
            <a:ext cx="5061224" cy="6165272"/>
          </a:xfrm>
        </p:spPr>
        <p:txBody>
          <a:bodyPr>
            <a:normAutofit fontScale="25000" lnSpcReduction="20000"/>
          </a:bodyPr>
          <a:lstStyle/>
          <a:p>
            <a:pPr marL="0" indent="0" algn="just">
              <a:lnSpc>
                <a:spcPct val="120000"/>
              </a:lnSpc>
              <a:spcBef>
                <a:spcPts val="1200"/>
              </a:spcBef>
              <a:spcAft>
                <a:spcPts val="1000"/>
              </a:spcAft>
              <a:buNone/>
            </a:pPr>
            <a:r>
              <a:rPr lang="ru-RU" sz="6400" b="1" i="1" dirty="0">
                <a:solidFill>
                  <a:srgbClr val="CC3300"/>
                </a:solidFill>
                <a:latin typeface="Arial" panose="020B0604020202020204" pitchFamily="34" charset="0"/>
                <a:cs typeface="Arial" panose="020B0604020202020204" pitchFamily="34" charset="0"/>
              </a:rPr>
              <a:t>	На рассвете 22 июня 1941 года без объявления войны, нарушив договор о ненападении, германская армия обрушилась всей своей мощью на нашу советскую землю. Началась Великая Отечественная война. Победа в этой войне далась огромной ценой. Война унесла из жизни почти 27 миллионов человек и это не последняя цифра, так как до сих пор участники поисковых отрядов находят по всей территории нашей страны, в местах боевых сражений, останки советских солдат. Иногда по медальонам, который был у каждого солдата, удается определить имя погибшего и место рождения. Через долгие годы после окончания войны многие люди узнают места захоронения своих близких, не вернувшихся с войны. </a:t>
            </a:r>
          </a:p>
          <a:p>
            <a:pPr marL="0" indent="0" algn="just">
              <a:lnSpc>
                <a:spcPct val="120000"/>
              </a:lnSpc>
              <a:spcBef>
                <a:spcPts val="1200"/>
              </a:spcBef>
              <a:spcAft>
                <a:spcPts val="1000"/>
              </a:spcAft>
              <a:buNone/>
            </a:pPr>
            <a:r>
              <a:rPr lang="ru-RU" sz="6400" b="1" i="1" dirty="0">
                <a:solidFill>
                  <a:srgbClr val="CC3300"/>
                </a:solidFill>
                <a:latin typeface="Arial" panose="020B0604020202020204" pitchFamily="34" charset="0"/>
                <a:cs typeface="Arial" panose="020B0604020202020204" pitchFamily="34" charset="0"/>
              </a:rPr>
              <a:t>Для всех людей долгожданный День Победы стал самым светлым и радостным праздником, означающим конец самой кровопролитной, разрушительной из войн.  </a:t>
            </a:r>
          </a:p>
          <a:p>
            <a:endParaRPr lang="ru-RU"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1054" y="997856"/>
            <a:ext cx="1908175" cy="23917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7536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50898" y="249382"/>
            <a:ext cx="5151393" cy="6345382"/>
          </a:xfrm>
        </p:spPr>
        <p:txBody>
          <a:bodyPr>
            <a:normAutofit fontScale="32500" lnSpcReduction="20000"/>
          </a:bodyPr>
          <a:lstStyle/>
          <a:p>
            <a:pPr marL="0" indent="0" algn="just">
              <a:lnSpc>
                <a:spcPct val="120000"/>
              </a:lnSpc>
              <a:buNone/>
            </a:pPr>
            <a:r>
              <a:rPr lang="ru-RU" sz="4300" b="1" i="1" dirty="0">
                <a:solidFill>
                  <a:srgbClr val="CC3300"/>
                </a:solidFill>
                <a:latin typeface="Arial" panose="020B0604020202020204" pitchFamily="34" charset="0"/>
                <a:cs typeface="Arial" panose="020B0604020202020204" pitchFamily="34" charset="0"/>
              </a:rPr>
              <a:t>Ваня </a:t>
            </a:r>
            <a:r>
              <a:rPr lang="ru-RU" sz="4300" b="1" i="1" dirty="0" err="1">
                <a:solidFill>
                  <a:srgbClr val="CC3300"/>
                </a:solidFill>
                <a:latin typeface="Arial" panose="020B0604020202020204" pitchFamily="34" charset="0"/>
                <a:cs typeface="Arial" panose="020B0604020202020204" pitchFamily="34" charset="0"/>
              </a:rPr>
              <a:t>Чекрышов</a:t>
            </a:r>
            <a:r>
              <a:rPr lang="ru-RU" sz="4300" b="1" i="1" dirty="0">
                <a:solidFill>
                  <a:srgbClr val="CC3300"/>
                </a:solidFill>
                <a:latin typeface="Arial" panose="020B0604020202020204" pitchFamily="34" charset="0"/>
                <a:cs typeface="Arial" panose="020B0604020202020204" pitchFamily="34" charset="0"/>
              </a:rPr>
              <a:t>,  тоже погиб под Старой Руссой, Коля </a:t>
            </a:r>
            <a:r>
              <a:rPr lang="ru-RU" sz="4300" b="1" i="1" dirty="0" err="1">
                <a:solidFill>
                  <a:srgbClr val="CC3300"/>
                </a:solidFill>
                <a:latin typeface="Arial" panose="020B0604020202020204" pitchFamily="34" charset="0"/>
                <a:cs typeface="Arial" panose="020B0604020202020204" pitchFamily="34" charset="0"/>
              </a:rPr>
              <a:t>Чекрыш</a:t>
            </a:r>
            <a:r>
              <a:rPr lang="ru-RU" sz="4300" b="1" i="1" dirty="0">
                <a:solidFill>
                  <a:srgbClr val="CC3300"/>
                </a:solidFill>
                <a:latin typeface="Arial" panose="020B0604020202020204" pitchFamily="34" charset="0"/>
                <a:cs typeface="Arial" panose="020B0604020202020204" pitchFamily="34" charset="0"/>
              </a:rPr>
              <a:t>, служит действительную на Сахалине. Лёня наш тоже пошёл в армию добровольно после кончины папы, служит ещё в Красноярске, в той же арт. школе, что и ты... дядя Василий тоже умер 4 апреля, тётя осталась одна. А наш любимый старый дед прожил почти сто лет и ещё живёт, хотя и слаб. Мама сейчас живёт со мною, вернее с нами...  </a:t>
            </a:r>
            <a:r>
              <a:rPr lang="ru-RU" sz="4300" b="1" i="1" dirty="0" err="1">
                <a:solidFill>
                  <a:srgbClr val="CC3300"/>
                </a:solidFill>
                <a:latin typeface="Arial" panose="020B0604020202020204" pitchFamily="34" charset="0"/>
                <a:cs typeface="Arial" panose="020B0604020202020204" pitchFamily="34" charset="0"/>
              </a:rPr>
              <a:t>Лерочка</a:t>
            </a:r>
            <a:r>
              <a:rPr lang="ru-RU" sz="4300" b="1" i="1" dirty="0">
                <a:solidFill>
                  <a:srgbClr val="CC3300"/>
                </a:solidFill>
                <a:latin typeface="Arial" panose="020B0604020202020204" pitchFamily="34" charset="0"/>
                <a:cs typeface="Arial" panose="020B0604020202020204" pitchFamily="34" charset="0"/>
              </a:rPr>
              <a:t> наш (это брат их) растёт и крепнет, очень и ждёт тебя. Каждый раз когда приезжают демобилизованные бойцы, он бегает к клубу приходит домой такой разочарованный: «Володя наш опять не приехал». Интересно бы посмотреть, как состоится ваша встреча, вы бы мимо друг друга прошли и не узнали бы друг друга...</a:t>
            </a:r>
          </a:p>
          <a:p>
            <a:pPr marL="0" indent="0" algn="just">
              <a:lnSpc>
                <a:spcPct val="120000"/>
              </a:lnSpc>
              <a:buNone/>
            </a:pPr>
            <a:r>
              <a:rPr lang="ru-RU" sz="4300" b="1" i="1" dirty="0">
                <a:solidFill>
                  <a:srgbClr val="CC3300"/>
                </a:solidFill>
                <a:latin typeface="Arial" panose="020B0604020202020204" pitchFamily="34" charset="0"/>
                <a:cs typeface="Arial" panose="020B0604020202020204" pitchFamily="34" charset="0"/>
              </a:rPr>
              <a:t>Ещё у нас есть дочь Эля 9 месяцев. Тима мой после ранения больше в армии не был, сейчас работает председателем райисполкома...</a:t>
            </a:r>
          </a:p>
          <a:p>
            <a:pPr marL="0" indent="0" algn="just">
              <a:lnSpc>
                <a:spcPct val="120000"/>
              </a:lnSpc>
              <a:buNone/>
            </a:pPr>
            <a:r>
              <a:rPr lang="ru-RU" sz="4300" b="1" i="1" dirty="0">
                <a:solidFill>
                  <a:srgbClr val="CC3300"/>
                </a:solidFill>
                <a:latin typeface="Arial" panose="020B0604020202020204" pitchFamily="34" charset="0"/>
                <a:cs typeface="Arial" panose="020B0604020202020204" pitchFamily="34" charset="0"/>
              </a:rPr>
              <a:t>Мама очень скучает по тебе и несколько раз на дню плачет, или достанет конверт с твоим письмом и гладит часами... вот и сейчас сидит рядом, причитает и не даёт писать. Папа говорил, что когда вы вернётесь домой, чтобы подошли к его портрету и поругали его, что он не дождался вас. А как не хотел он умирать и просил, чтобы спасли ему жизнь, чтобы ещё раз увидеть вас с Серёжей.  </a:t>
            </a:r>
          </a:p>
          <a:p>
            <a:pPr marL="0" indent="0">
              <a:buNone/>
            </a:pPr>
            <a:endParaRPr lang="ru-RU" sz="1400" dirty="0">
              <a:latin typeface="Arial" panose="020B0604020202020204" pitchFamily="34" charset="0"/>
              <a:cs typeface="Arial" panose="020B0604020202020204" pitchFamily="34" charset="0"/>
            </a:endParaRPr>
          </a:p>
          <a:p>
            <a:pPr marL="0" indent="0">
              <a:buNone/>
            </a:pPr>
            <a:endParaRPr lang="ru-RU" sz="2000" dirty="0"/>
          </a:p>
        </p:txBody>
      </p:sp>
      <p:sp>
        <p:nvSpPr>
          <p:cNvPr id="4" name="Объект 3"/>
          <p:cNvSpPr>
            <a:spLocks noGrp="1"/>
          </p:cNvSpPr>
          <p:nvPr>
            <p:ph idx="13"/>
          </p:nvPr>
        </p:nvSpPr>
        <p:spPr>
          <a:xfrm>
            <a:off x="581891" y="249382"/>
            <a:ext cx="5144351" cy="6289963"/>
          </a:xfrm>
        </p:spPr>
        <p:txBody>
          <a:bodyPr>
            <a:normAutofit fontScale="25000" lnSpcReduction="20000"/>
          </a:bodyPr>
          <a:lstStyle/>
          <a:p>
            <a:pPr marL="0" indent="0" algn="just">
              <a:lnSpc>
                <a:spcPct val="120000"/>
              </a:lnSpc>
              <a:buNone/>
            </a:pPr>
            <a:r>
              <a:rPr lang="ru-RU" sz="5600" b="1" i="1" dirty="0">
                <a:solidFill>
                  <a:srgbClr val="CC3300"/>
                </a:solidFill>
                <a:latin typeface="Arial" panose="020B0604020202020204" pitchFamily="34" charset="0"/>
                <a:cs typeface="Arial" panose="020B0604020202020204" pitchFamily="34" charset="0"/>
              </a:rPr>
              <a:t>Первое письмо, после трёх лет разлуки с домом, написанное его старшей сестрой, мы бережно храним в семье. Письмо я перечитывала с помощью мамы (орфография сохранена).</a:t>
            </a:r>
          </a:p>
          <a:p>
            <a:pPr marL="0" indent="0" algn="just">
              <a:lnSpc>
                <a:spcPct val="120000"/>
              </a:lnSpc>
              <a:buNone/>
            </a:pPr>
            <a:r>
              <a:rPr lang="ru-RU" sz="5600" b="1" i="1" dirty="0">
                <a:solidFill>
                  <a:srgbClr val="CC3300"/>
                </a:solidFill>
                <a:latin typeface="Arial" panose="020B0604020202020204" pitchFamily="34" charset="0"/>
                <a:cs typeface="Arial" panose="020B0604020202020204" pitchFamily="34" charset="0"/>
              </a:rPr>
              <a:t> 	«Здравствуй дорогой мой брат Володя!</a:t>
            </a:r>
          </a:p>
          <a:p>
            <a:pPr marL="0" indent="0" algn="just">
              <a:lnSpc>
                <a:spcPct val="120000"/>
              </a:lnSpc>
              <a:buNone/>
            </a:pPr>
            <a:r>
              <a:rPr lang="ru-RU" sz="5600" b="1" i="1" dirty="0" err="1">
                <a:solidFill>
                  <a:srgbClr val="CC3300"/>
                </a:solidFill>
                <a:latin typeface="Arial" panose="020B0604020202020204" pitchFamily="34" charset="0"/>
                <a:cs typeface="Arial" panose="020B0604020202020204" pitchFamily="34" charset="0"/>
              </a:rPr>
              <a:t>Володинька</a:t>
            </a:r>
            <a:r>
              <a:rPr lang="ru-RU" sz="5600" b="1" i="1" dirty="0">
                <a:solidFill>
                  <a:srgbClr val="CC3300"/>
                </a:solidFill>
                <a:latin typeface="Arial" panose="020B0604020202020204" pitchFamily="34" charset="0"/>
                <a:cs typeface="Arial" panose="020B0604020202020204" pitchFamily="34" charset="0"/>
              </a:rPr>
              <a:t>, как обидно, что ты не мог получить от нас ни одного письма. Я пишу тебе уже 10 письмо. Ты, Володя, не можешь себе представить сколько у нас было радости, когда через три года мы получили от тебя весточку, что ты жив, да ты для нас воскрес из мёртвых, мы конечно тебя считали убитым. Однако же хоть маленькая искра радости проблеснула и для нас. За годы, которые мы не имели связи, нам пришлось пережить тоже не мало. Всего этого переживания наш отец, любимый наш отец вынести не мог и умер от порока сердца. Он умер 19 октября 1944 года в 4 часа вечера. Это для нас самая тяжёлая утрата. Но, Володя, папа умирал, и до самой смерти верил, что вы с Сергеем живы. Его, видимо, сердце предчувствовало, и он всегда говорил, что вы в партизанском отряде. Но от Сергея и до сего времени нет ничего, Серёжа, наверное, погиб под Сталинградом. Светлана </a:t>
            </a:r>
            <a:r>
              <a:rPr lang="ru-RU" sz="5600" b="1" i="1" dirty="0" err="1">
                <a:solidFill>
                  <a:srgbClr val="CC3300"/>
                </a:solidFill>
                <a:latin typeface="Arial" panose="020B0604020202020204" pitchFamily="34" charset="0"/>
                <a:cs typeface="Arial" panose="020B0604020202020204" pitchFamily="34" charset="0"/>
              </a:rPr>
              <a:t>ихняя</a:t>
            </a:r>
            <a:r>
              <a:rPr lang="ru-RU" sz="5600" b="1" i="1" dirty="0">
                <a:solidFill>
                  <a:srgbClr val="CC3300"/>
                </a:solidFill>
                <a:latin typeface="Arial" panose="020B0604020202020204" pitchFamily="34" charset="0"/>
                <a:cs typeface="Arial" panose="020B0604020202020204" pitchFamily="34" charset="0"/>
              </a:rPr>
              <a:t> умерла ещё в 1942 году, через 2 месяца после </a:t>
            </a:r>
            <a:r>
              <a:rPr lang="ru-RU" sz="5600" b="1" i="1" dirty="0" err="1">
                <a:solidFill>
                  <a:srgbClr val="CC3300"/>
                </a:solidFill>
                <a:latin typeface="Arial" panose="020B0604020202020204" pitchFamily="34" charset="0"/>
                <a:cs typeface="Arial" panose="020B0604020202020204" pitchFamily="34" charset="0"/>
              </a:rPr>
              <a:t>Витеньки</a:t>
            </a:r>
            <a:r>
              <a:rPr lang="ru-RU" sz="5600" b="1" i="1" dirty="0">
                <a:solidFill>
                  <a:srgbClr val="CC3300"/>
                </a:solidFill>
                <a:latin typeface="Arial" panose="020B0604020202020204" pitchFamily="34" charset="0"/>
                <a:cs typeface="Arial" panose="020B0604020202020204" pitchFamily="34" charset="0"/>
              </a:rPr>
              <a:t> нашего. Катя в прошлом году уехала на родину, так что от Сергея не осталось и следа в нашем дому.  </a:t>
            </a:r>
          </a:p>
          <a:p>
            <a:pPr marL="0" indent="0">
              <a:buNone/>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07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45382" y="332509"/>
            <a:ext cx="5043054" cy="6289964"/>
          </a:xfrm>
        </p:spPr>
        <p:txBody>
          <a:bodyPr>
            <a:normAutofit/>
          </a:bodyPr>
          <a:lstStyle/>
          <a:p>
            <a:pPr marL="0" indent="0" algn="just">
              <a:spcBef>
                <a:spcPts val="1200"/>
              </a:spcBef>
              <a:spcAft>
                <a:spcPts val="1000"/>
              </a:spcAft>
              <a:buNone/>
            </a:pPr>
            <a:r>
              <a:rPr lang="ru-RU" sz="1600" b="1" i="1" dirty="0">
                <a:solidFill>
                  <a:srgbClr val="CC3300"/>
                </a:solidFill>
                <a:latin typeface="Arial" panose="020B0604020202020204" pitchFamily="34" charset="0"/>
                <a:cs typeface="Arial" panose="020B0604020202020204" pitchFamily="34" charset="0"/>
              </a:rPr>
              <a:t>Прадед вернулся с войны в 1945 году и прожил до 2015 года, работал преподавателем немецкого языка в институте Цветных Металлов и Золота, имел двоих детей, внуков и правнуков.  Я горжусь своим прадедушкой, ведь он тоже внёс свой вклад в Великую Победу над фашистской Германией.     Письмо, написанное сестрой прадеда и их фотографии прилагаю.</a:t>
            </a:r>
          </a:p>
          <a:p>
            <a:pPr marL="0" indent="0">
              <a:buNone/>
            </a:pPr>
            <a:r>
              <a:rPr lang="ru-RU" sz="1600" dirty="0">
                <a:latin typeface="Arial" panose="020B0604020202020204" pitchFamily="34" charset="0"/>
                <a:cs typeface="Arial" panose="020B0604020202020204" pitchFamily="34" charset="0"/>
              </a:rPr>
              <a:t>	</a:t>
            </a:r>
          </a:p>
          <a:p>
            <a:pPr marL="0" indent="0">
              <a:buNone/>
            </a:pPr>
            <a:r>
              <a:rPr lang="ru-RU" sz="1600" dirty="0">
                <a:latin typeface="Arial" panose="020B0604020202020204" pitchFamily="34" charset="0"/>
                <a:cs typeface="Arial" panose="020B0604020202020204" pitchFamily="34" charset="0"/>
              </a:rPr>
              <a:t>			</a:t>
            </a:r>
            <a:r>
              <a:rPr lang="ru-RU" sz="1600" b="1" i="1" dirty="0" err="1">
                <a:solidFill>
                  <a:srgbClr val="CC3300"/>
                </a:solidFill>
                <a:latin typeface="Arial" panose="020B0604020202020204" pitchFamily="34" charset="0"/>
                <a:cs typeface="Arial" panose="020B0604020202020204" pitchFamily="34" charset="0"/>
              </a:rPr>
              <a:t>Мончук</a:t>
            </a:r>
            <a:r>
              <a:rPr lang="ru-RU" sz="1600" b="1" i="1" dirty="0">
                <a:solidFill>
                  <a:srgbClr val="CC3300"/>
                </a:solidFill>
                <a:latin typeface="Arial" panose="020B0604020202020204" pitchFamily="34" charset="0"/>
                <a:cs typeface="Arial" panose="020B0604020202020204" pitchFamily="34" charset="0"/>
              </a:rPr>
              <a:t> Елизавета</a:t>
            </a:r>
          </a:p>
        </p:txBody>
      </p:sp>
      <p:sp>
        <p:nvSpPr>
          <p:cNvPr id="4" name="Объект 3"/>
          <p:cNvSpPr>
            <a:spLocks noGrp="1"/>
          </p:cNvSpPr>
          <p:nvPr>
            <p:ph idx="13"/>
          </p:nvPr>
        </p:nvSpPr>
        <p:spPr>
          <a:xfrm>
            <a:off x="637309" y="277090"/>
            <a:ext cx="5088933" cy="6179127"/>
          </a:xfrm>
        </p:spPr>
        <p:txBody>
          <a:bodyPr>
            <a:normAutofit/>
          </a:bodyPr>
          <a:lstStyle/>
          <a:p>
            <a:pPr marL="0" indent="0" algn="just">
              <a:lnSpc>
                <a:spcPct val="120000"/>
              </a:lnSpc>
              <a:buNone/>
            </a:pPr>
            <a:r>
              <a:rPr lang="ru-RU" sz="1400" b="1" i="1" dirty="0">
                <a:solidFill>
                  <a:srgbClr val="CC3300"/>
                </a:solidFill>
                <a:latin typeface="Arial" panose="020B0604020202020204" pitchFamily="34" charset="0"/>
                <a:cs typeface="Arial" panose="020B0604020202020204" pitchFamily="34" charset="0"/>
              </a:rPr>
              <a:t>Когда ты приедешь, я тебе расскажу дословно, что говорил папа перед смертью, его каждое слово, каждое движение остались у меня в памяти на всю жизнь... </a:t>
            </a:r>
          </a:p>
          <a:p>
            <a:pPr marL="0" indent="0" algn="just">
              <a:lnSpc>
                <a:spcPct val="120000"/>
              </a:lnSpc>
              <a:buNone/>
            </a:pPr>
            <a:r>
              <a:rPr lang="ru-RU" sz="1400" b="1" i="1" dirty="0">
                <a:solidFill>
                  <a:srgbClr val="CC3300"/>
                </a:solidFill>
                <a:latin typeface="Arial" panose="020B0604020202020204" pitchFamily="34" charset="0"/>
                <a:cs typeface="Arial" panose="020B0604020202020204" pitchFamily="34" charset="0"/>
              </a:rPr>
              <a:t>Напиши, когда приедешь в отпуск. Целуем тебя все-все-все!» </a:t>
            </a:r>
          </a:p>
          <a:p>
            <a:pPr marL="0" indent="0" algn="just">
              <a:lnSpc>
                <a:spcPct val="120000"/>
              </a:lnSpc>
              <a:buNone/>
            </a:pPr>
            <a:r>
              <a:rPr lang="ru-RU" sz="1400" b="1" i="1" dirty="0">
                <a:solidFill>
                  <a:srgbClr val="CC3300"/>
                </a:solidFill>
                <a:latin typeface="Arial" panose="020B0604020202020204" pitchFamily="34" charset="0"/>
                <a:cs typeface="Arial" panose="020B0604020202020204" pitchFamily="34" charset="0"/>
              </a:rPr>
              <a:t>Аня.          </a:t>
            </a:r>
            <a:r>
              <a:rPr lang="en-US" sz="1400" b="1" i="1" dirty="0">
                <a:solidFill>
                  <a:srgbClr val="CC3300"/>
                </a:solidFill>
                <a:latin typeface="Arial" panose="020B0604020202020204" pitchFamily="34" charset="0"/>
                <a:cs typeface="Arial" panose="020B0604020202020204" pitchFamily="34" charset="0"/>
              </a:rPr>
              <a:t>II/VIII – 45 </a:t>
            </a:r>
            <a:r>
              <a:rPr lang="ru-RU" sz="1400" b="1" i="1" dirty="0">
                <a:solidFill>
                  <a:srgbClr val="CC3300"/>
                </a:solidFill>
                <a:latin typeface="Arial" panose="020B0604020202020204" pitchFamily="34" charset="0"/>
                <a:cs typeface="Arial" panose="020B0604020202020204" pitchFamily="34" charset="0"/>
              </a:rPr>
              <a:t>г.</a:t>
            </a:r>
          </a:p>
          <a:p>
            <a:pPr marL="0" indent="0">
              <a:buNone/>
            </a:pPr>
            <a:endParaRPr lang="ru-RU" sz="1400" dirty="0">
              <a:latin typeface="Arial" panose="020B0604020202020204" pitchFamily="34" charset="0"/>
              <a:cs typeface="Arial" panose="020B0604020202020204" pitchFamily="34"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0626" y="2696729"/>
            <a:ext cx="2087562" cy="2560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1708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3"/>
          </p:nvPr>
        </p:nvPicPr>
        <p:blipFill>
          <a:blip r:embed="rId2">
            <a:lum/>
            <a:alphaModFix/>
          </a:blip>
          <a:srcRect/>
          <a:stretch>
            <a:fillRect/>
          </a:stretch>
        </p:blipFill>
        <p:spPr>
          <a:xfrm>
            <a:off x="651165" y="331788"/>
            <a:ext cx="5167744" cy="6096000"/>
          </a:xfrm>
          <a:prstGeom prst="rect">
            <a:avLst/>
          </a:prstGeom>
          <a:noFill/>
          <a:ln>
            <a:noFill/>
          </a:ln>
        </p:spPr>
      </p:pic>
      <p:pic>
        <p:nvPicPr>
          <p:cNvPr id="6" name="Объект 5"/>
          <p:cNvPicPr>
            <a:picLocks noGrp="1" noChangeAspect="1"/>
          </p:cNvPicPr>
          <p:nvPr>
            <p:ph idx="1"/>
          </p:nvPr>
        </p:nvPicPr>
        <p:blipFill>
          <a:blip r:embed="rId3">
            <a:lum/>
            <a:alphaModFix/>
          </a:blip>
          <a:srcRect/>
          <a:stretch>
            <a:fillRect/>
          </a:stretch>
        </p:blipFill>
        <p:spPr>
          <a:xfrm>
            <a:off x="6345382" y="319088"/>
            <a:ext cx="4987635" cy="6151562"/>
          </a:xfrm>
          <a:prstGeom prst="rect">
            <a:avLst/>
          </a:prstGeom>
          <a:noFill/>
          <a:ln>
            <a:noFill/>
          </a:ln>
        </p:spPr>
      </p:pic>
    </p:spTree>
    <p:extLst>
      <p:ext uri="{BB962C8B-B14F-4D97-AF65-F5344CB8AC3E}">
        <p14:creationId xmlns:p14="http://schemas.microsoft.com/office/powerpoint/2010/main" val="1190731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a:off x="1056563" y="665163"/>
            <a:ext cx="4708161" cy="173040"/>
          </a:xfrm>
        </p:spPr>
        <p:txBody>
          <a:bodyPr>
            <a:normAutofit fontScale="90000"/>
          </a:bodyPr>
          <a:lstStyle/>
          <a:p>
            <a:r>
              <a:rPr lang="ru-RU" dirty="0"/>
              <a:t> </a:t>
            </a:r>
          </a:p>
        </p:txBody>
      </p:sp>
      <p:sp>
        <p:nvSpPr>
          <p:cNvPr id="8" name="Подзаголовок 7"/>
          <p:cNvSpPr>
            <a:spLocks noGrp="1"/>
          </p:cNvSpPr>
          <p:nvPr>
            <p:ph type="subTitle" idx="1"/>
          </p:nvPr>
        </p:nvSpPr>
        <p:spPr>
          <a:xfrm>
            <a:off x="609601" y="515038"/>
            <a:ext cx="4936760" cy="5982744"/>
          </a:xfrm>
        </p:spPr>
        <p:txBody>
          <a:bodyPr>
            <a:noAutofit/>
          </a:bodyPr>
          <a:lstStyle/>
          <a:p>
            <a:pPr algn="just">
              <a:lnSpc>
                <a:spcPct val="150000"/>
              </a:lnSpc>
            </a:pPr>
            <a:r>
              <a:rPr lang="ru-RU" sz="1800" b="1" i="1" dirty="0">
                <a:solidFill>
                  <a:srgbClr val="990000"/>
                </a:solidFill>
                <a:latin typeface="Arial Narrow" panose="020B0606020202030204" pitchFamily="34" charset="0"/>
              </a:rPr>
              <a:t>	</a:t>
            </a:r>
            <a:r>
              <a:rPr lang="ru-RU" sz="1800" b="1" i="1" dirty="0">
                <a:solidFill>
                  <a:srgbClr val="CC3300"/>
                </a:solidFill>
                <a:latin typeface="Arial Narrow" panose="020B0606020202030204" pitchFamily="34" charset="0"/>
              </a:rPr>
              <a:t>Свой рассказ о моих родственниках – участниках Великой Отечественной войны 1941-1945 годов, мне хочется начать со стихотворения незнакомой для меня девочки 10 лет Алины Сапуновой, которая написала:</a:t>
            </a:r>
          </a:p>
          <a:p>
            <a:pPr algn="just">
              <a:lnSpc>
                <a:spcPct val="100000"/>
              </a:lnSpc>
            </a:pPr>
            <a:r>
              <a:rPr lang="ru-RU" sz="1800" b="1" i="1" dirty="0">
                <a:solidFill>
                  <a:srgbClr val="CC3300"/>
                </a:solidFill>
                <a:latin typeface="Arial Narrow" panose="020B0606020202030204" pitchFamily="34" charset="0"/>
              </a:rPr>
              <a:t>«Это было давно, </a:t>
            </a:r>
          </a:p>
          <a:p>
            <a:pPr algn="just">
              <a:lnSpc>
                <a:spcPct val="100000"/>
              </a:lnSpc>
            </a:pPr>
            <a:r>
              <a:rPr lang="ru-RU" sz="1800" b="1" i="1" dirty="0">
                <a:solidFill>
                  <a:srgbClr val="CC3300"/>
                </a:solidFill>
                <a:latin typeface="Arial Narrow" panose="020B0606020202030204" pitchFamily="34" charset="0"/>
              </a:rPr>
              <a:t>Это стало былиной, </a:t>
            </a:r>
          </a:p>
          <a:p>
            <a:pPr algn="just">
              <a:lnSpc>
                <a:spcPct val="100000"/>
              </a:lnSpc>
            </a:pPr>
            <a:r>
              <a:rPr lang="ru-RU" sz="1800" b="1" i="1" dirty="0">
                <a:solidFill>
                  <a:srgbClr val="CC3300"/>
                </a:solidFill>
                <a:latin typeface="Arial Narrow" panose="020B0606020202030204" pitchFamily="34" charset="0"/>
              </a:rPr>
              <a:t>Про войну я узнала от милой бабули, </a:t>
            </a:r>
          </a:p>
          <a:p>
            <a:pPr algn="just">
              <a:lnSpc>
                <a:spcPct val="100000"/>
              </a:lnSpc>
            </a:pPr>
            <a:r>
              <a:rPr lang="ru-RU" sz="1800" b="1" i="1" dirty="0">
                <a:solidFill>
                  <a:srgbClr val="CC3300"/>
                </a:solidFill>
                <a:latin typeface="Arial Narrow" panose="020B0606020202030204" pitchFamily="34" charset="0"/>
              </a:rPr>
              <a:t>Что ребенком в войну ту была. </a:t>
            </a:r>
          </a:p>
          <a:p>
            <a:pPr algn="just">
              <a:lnSpc>
                <a:spcPct val="100000"/>
              </a:lnSpc>
            </a:pPr>
            <a:r>
              <a:rPr lang="ru-RU" sz="1800" b="1" i="1" dirty="0">
                <a:solidFill>
                  <a:srgbClr val="CC3300"/>
                </a:solidFill>
                <a:latin typeface="Arial Narrow" panose="020B0606020202030204" pitchFamily="34" charset="0"/>
              </a:rPr>
              <a:t>Ты войну прожила и осталась ты сильной, </a:t>
            </a:r>
          </a:p>
          <a:p>
            <a:pPr algn="just">
              <a:lnSpc>
                <a:spcPct val="100000"/>
              </a:lnSpc>
            </a:pPr>
            <a:r>
              <a:rPr lang="ru-RU" sz="1800" b="1" i="1" dirty="0">
                <a:solidFill>
                  <a:srgbClr val="CC3300"/>
                </a:solidFill>
                <a:latin typeface="Arial Narrow" panose="020B0606020202030204" pitchFamily="34" charset="0"/>
              </a:rPr>
              <a:t>Но нельзя годы те забывать, </a:t>
            </a:r>
          </a:p>
          <a:p>
            <a:pPr algn="just">
              <a:lnSpc>
                <a:spcPct val="100000"/>
              </a:lnSpc>
            </a:pPr>
            <a:r>
              <a:rPr lang="ru-RU" sz="1800" b="1" i="1" dirty="0">
                <a:solidFill>
                  <a:srgbClr val="CC3300"/>
                </a:solidFill>
                <a:latin typeface="Arial Narrow" panose="020B0606020202030204" pitchFamily="34" charset="0"/>
              </a:rPr>
              <a:t>Чтобы выросла я, чтобы стала счастливой,</a:t>
            </a:r>
          </a:p>
          <a:p>
            <a:pPr algn="just">
              <a:lnSpc>
                <a:spcPct val="100000"/>
              </a:lnSpc>
            </a:pPr>
            <a:r>
              <a:rPr lang="ru-RU" sz="1800" b="1" i="1" dirty="0">
                <a:solidFill>
                  <a:srgbClr val="CC3300"/>
                </a:solidFill>
                <a:latin typeface="Arial Narrow" panose="020B0606020202030204" pitchFamily="34" charset="0"/>
              </a:rPr>
              <a:t> Чтобы мне никогда не страдать!»</a:t>
            </a:r>
          </a:p>
          <a:p>
            <a:pPr algn="just">
              <a:lnSpc>
                <a:spcPct val="100000"/>
              </a:lnSpc>
            </a:pPr>
            <a:r>
              <a:rPr lang="ru-RU" sz="1800" b="1" i="1" dirty="0">
                <a:solidFill>
                  <a:srgbClr val="CC3300"/>
                </a:solidFill>
                <a:latin typeface="Arial Narrow" panose="020B0606020202030204" pitchFamily="34" charset="0"/>
              </a:rPr>
              <a:t>			</a:t>
            </a:r>
            <a:r>
              <a:rPr lang="ru-RU" sz="1800" b="1" i="1" dirty="0" err="1">
                <a:solidFill>
                  <a:srgbClr val="CC3300"/>
                </a:solidFill>
                <a:latin typeface="Arial Narrow" panose="020B0606020202030204" pitchFamily="34" charset="0"/>
              </a:rPr>
              <a:t>Будыльская</a:t>
            </a:r>
            <a:r>
              <a:rPr lang="ru-RU" sz="1800" b="1" i="1" dirty="0">
                <a:solidFill>
                  <a:srgbClr val="CC3300"/>
                </a:solidFill>
                <a:latin typeface="Arial Narrow" panose="020B0606020202030204" pitchFamily="34" charset="0"/>
              </a:rPr>
              <a:t> Софья</a:t>
            </a:r>
          </a:p>
          <a:p>
            <a:pPr algn="just">
              <a:lnSpc>
                <a:spcPct val="100000"/>
              </a:lnSpc>
            </a:pPr>
            <a:r>
              <a:rPr lang="ru-RU" sz="1800" b="1" i="1" dirty="0">
                <a:solidFill>
                  <a:srgbClr val="CC3300"/>
                </a:solidFill>
                <a:latin typeface="Arial Narrow" panose="020B0606020202030204" pitchFamily="34" charset="0"/>
              </a:rPr>
              <a:t>       </a:t>
            </a:r>
          </a:p>
        </p:txBody>
      </p:sp>
      <p:sp>
        <p:nvSpPr>
          <p:cNvPr id="2" name="TextBox 1"/>
          <p:cNvSpPr txBox="1"/>
          <p:nvPr/>
        </p:nvSpPr>
        <p:spPr>
          <a:xfrm>
            <a:off x="6484340" y="515038"/>
            <a:ext cx="4817660" cy="646331"/>
          </a:xfrm>
          <a:prstGeom prst="rect">
            <a:avLst/>
          </a:prstGeom>
          <a:noFill/>
        </p:spPr>
        <p:txBody>
          <a:bodyPr wrap="square" rtlCol="0">
            <a:prstTxWarp prst="textWave2">
              <a:avLst>
                <a:gd name="adj1" fmla="val 6165"/>
                <a:gd name="adj2" fmla="val 850"/>
              </a:avLst>
            </a:prstTxWarp>
            <a:spAutoFit/>
          </a:bodyPr>
          <a:lstStyle/>
          <a:p>
            <a:r>
              <a:rPr lang="ru-RU" dirty="0"/>
              <a:t> </a:t>
            </a:r>
          </a:p>
        </p:txBody>
      </p:sp>
      <p:sp>
        <p:nvSpPr>
          <p:cNvPr id="3" name="Прямоугольник 2"/>
          <p:cNvSpPr/>
          <p:nvPr/>
        </p:nvSpPr>
        <p:spPr>
          <a:xfrm>
            <a:off x="6175817" y="293365"/>
            <a:ext cx="5126183" cy="6186309"/>
          </a:xfrm>
          <a:prstGeom prst="rect">
            <a:avLst/>
          </a:prstGeom>
        </p:spPr>
        <p:txBody>
          <a:bodyPr wrap="square">
            <a:spAutoFit/>
          </a:bodyPr>
          <a:lstStyle/>
          <a:p>
            <a:pPr algn="just"/>
            <a:r>
              <a:rPr lang="ru-RU" b="1" i="1" dirty="0">
                <a:solidFill>
                  <a:srgbClr val="990000"/>
                </a:solidFill>
                <a:latin typeface="Arial Narrow" panose="020B0606020202030204" pitchFamily="34" charset="0"/>
              </a:rPr>
              <a:t> </a:t>
            </a:r>
            <a:r>
              <a:rPr lang="ru-RU" b="1" i="1" dirty="0">
                <a:solidFill>
                  <a:srgbClr val="CC3300"/>
                </a:solidFill>
                <a:latin typeface="Arial Narrow" panose="020B0606020202030204" pitchFamily="34" charset="0"/>
              </a:rPr>
              <a:t>Так вот, я тоже узнаю о тех страшных годах из рассказов моей бабушки, которая, несмотря на то, что в 1941 году ей было всего 2 годика, хорошо помнит, как ее отец (мой прадед)  </a:t>
            </a:r>
            <a:r>
              <a:rPr lang="ru-RU" b="1" i="1" dirty="0" err="1">
                <a:solidFill>
                  <a:srgbClr val="CC3300"/>
                </a:solidFill>
                <a:latin typeface="Arial Narrow" panose="020B0606020202030204" pitchFamily="34" charset="0"/>
              </a:rPr>
              <a:t>Лихоманов</a:t>
            </a:r>
            <a:r>
              <a:rPr lang="ru-RU" b="1" i="1" dirty="0">
                <a:solidFill>
                  <a:srgbClr val="CC3300"/>
                </a:solidFill>
                <a:latin typeface="Arial Narrow" panose="020B0606020202030204" pitchFamily="34" charset="0"/>
              </a:rPr>
              <a:t> Павел </a:t>
            </a:r>
            <a:r>
              <a:rPr lang="ru-RU" b="1" i="1" dirty="0" err="1">
                <a:solidFill>
                  <a:srgbClr val="CC3300"/>
                </a:solidFill>
                <a:latin typeface="Arial Narrow" panose="020B0606020202030204" pitchFamily="34" charset="0"/>
              </a:rPr>
              <a:t>Фролович</a:t>
            </a:r>
            <a:r>
              <a:rPr lang="ru-RU" b="1" i="1" dirty="0">
                <a:solidFill>
                  <a:srgbClr val="CC3300"/>
                </a:solidFill>
                <a:latin typeface="Arial Narrow" panose="020B0606020202030204" pitchFamily="34" charset="0"/>
              </a:rPr>
              <a:t> уходил на фронт , как вся семья ждала весточки с фронта. Моя бабушка хорошо помнит, как ждали писем от родных братьев ее мамы (моей прабабушки): Охоты Альбина Иосифовича и Охоты </a:t>
            </a:r>
            <a:r>
              <a:rPr lang="ru-RU" b="1" i="1" dirty="0" err="1">
                <a:solidFill>
                  <a:srgbClr val="CC3300"/>
                </a:solidFill>
                <a:latin typeface="Arial Narrow" panose="020B0606020202030204" pitchFamily="34" charset="0"/>
              </a:rPr>
              <a:t>Астафия</a:t>
            </a:r>
            <a:r>
              <a:rPr lang="ru-RU" b="1" i="1" dirty="0">
                <a:solidFill>
                  <a:srgbClr val="CC3300"/>
                </a:solidFill>
                <a:latin typeface="Arial Narrow" panose="020B0606020202030204" pitchFamily="34" charset="0"/>
              </a:rPr>
              <a:t> (</a:t>
            </a:r>
            <a:r>
              <a:rPr lang="ru-RU" b="1" i="1" dirty="0" err="1">
                <a:solidFill>
                  <a:srgbClr val="CC3300"/>
                </a:solidFill>
                <a:latin typeface="Arial Narrow" panose="020B0606020202030204" pitchFamily="34" charset="0"/>
              </a:rPr>
              <a:t>Евстафия</a:t>
            </a:r>
            <a:r>
              <a:rPr lang="ru-RU" b="1" i="1" dirty="0">
                <a:solidFill>
                  <a:srgbClr val="CC3300"/>
                </a:solidFill>
                <a:latin typeface="Arial Narrow" panose="020B0606020202030204" pitchFamily="34" charset="0"/>
              </a:rPr>
              <a:t>) Иосифовича . Как однажды ее бабушка увидела сон, что она стирает рубашки на речке, и вдруг одна рубашка выскользнула из рук и поплыла, поплыла… И как она ни бежала за ней , никак не могла ее догнать. А потом пришла похоронка  на Альбина… </a:t>
            </a:r>
          </a:p>
          <a:p>
            <a:pPr algn="just"/>
            <a:r>
              <a:rPr lang="ru-RU" b="1" i="1" dirty="0">
                <a:solidFill>
                  <a:srgbClr val="CC3300"/>
                </a:solidFill>
                <a:latin typeface="Arial Narrow" panose="020B0606020202030204" pitchFamily="34" charset="0"/>
              </a:rPr>
              <a:t>А чуть позже пришло письмо,  </a:t>
            </a:r>
          </a:p>
          <a:p>
            <a:pPr algn="just"/>
            <a:r>
              <a:rPr lang="ru-RU" b="1" i="1" dirty="0">
                <a:solidFill>
                  <a:srgbClr val="CC3300"/>
                </a:solidFill>
                <a:latin typeface="Arial Narrow" panose="020B0606020202030204" pitchFamily="34" charset="0"/>
              </a:rPr>
              <a:t>в котором он очень </a:t>
            </a:r>
          </a:p>
          <a:p>
            <a:pPr algn="just"/>
            <a:r>
              <a:rPr lang="ru-RU" b="1" i="1" dirty="0">
                <a:solidFill>
                  <a:srgbClr val="CC3300"/>
                </a:solidFill>
                <a:latin typeface="Arial Narrow" panose="020B0606020202030204" pitchFamily="34" charset="0"/>
              </a:rPr>
              <a:t>коротко писал матери: </a:t>
            </a:r>
          </a:p>
          <a:p>
            <a:pPr algn="just"/>
            <a:r>
              <a:rPr lang="ru-RU" b="1" i="1" dirty="0">
                <a:solidFill>
                  <a:srgbClr val="CC3300"/>
                </a:solidFill>
                <a:latin typeface="Arial Narrow" panose="020B0606020202030204" pitchFamily="34" charset="0"/>
              </a:rPr>
              <a:t>«Мама, бои не </a:t>
            </a:r>
          </a:p>
          <a:p>
            <a:pPr algn="just"/>
            <a:r>
              <a:rPr lang="ru-RU" b="1" i="1" dirty="0">
                <a:solidFill>
                  <a:srgbClr val="CC3300"/>
                </a:solidFill>
                <a:latin typeface="Arial Narrow" panose="020B0606020202030204" pitchFamily="34" charset="0"/>
              </a:rPr>
              <a:t>останавливаются ни на </a:t>
            </a:r>
          </a:p>
          <a:p>
            <a:pPr algn="just"/>
            <a:r>
              <a:rPr lang="ru-RU" b="1" i="1" dirty="0">
                <a:solidFill>
                  <a:srgbClr val="CC3300"/>
                </a:solidFill>
                <a:latin typeface="Arial Narrow" panose="020B0606020202030204" pitchFamily="34" charset="0"/>
              </a:rPr>
              <a:t>минуту. Здесь так страшно.</a:t>
            </a:r>
          </a:p>
          <a:p>
            <a:pPr algn="just"/>
            <a:r>
              <a:rPr lang="ru-RU" b="1" i="1" dirty="0">
                <a:solidFill>
                  <a:srgbClr val="CC3300"/>
                </a:solidFill>
                <a:latin typeface="Arial Narrow" panose="020B0606020202030204" pitchFamily="34" charset="0"/>
              </a:rPr>
              <a:t> Приеду расскажу… ». </a:t>
            </a:r>
            <a:endParaRPr lang="ru-RU" dirty="0">
              <a:solidFill>
                <a:srgbClr val="CC33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9711" y="4219162"/>
            <a:ext cx="18383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82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одзаголовок 7"/>
          <p:cNvSpPr>
            <a:spLocks noGrp="1"/>
          </p:cNvSpPr>
          <p:nvPr>
            <p:ph type="subTitle" idx="1"/>
          </p:nvPr>
        </p:nvSpPr>
        <p:spPr>
          <a:xfrm>
            <a:off x="678873" y="515037"/>
            <a:ext cx="4867487" cy="5968889"/>
          </a:xfrm>
        </p:spPr>
        <p:txBody>
          <a:bodyPr/>
          <a:lstStyle/>
          <a:p>
            <a:pPr algn="just"/>
            <a:r>
              <a:rPr lang="ru-RU" sz="2000" b="1" i="1" dirty="0">
                <a:solidFill>
                  <a:srgbClr val="CC3300"/>
                </a:solidFill>
                <a:latin typeface="Arial Narrow" panose="020B0606020202030204" pitchFamily="34" charset="0"/>
              </a:rPr>
              <a:t>Охота Альбин Иосифович .</a:t>
            </a:r>
          </a:p>
          <a:p>
            <a:pPr algn="just"/>
            <a:r>
              <a:rPr lang="ru-RU" sz="2000" b="1" i="1" dirty="0">
                <a:solidFill>
                  <a:srgbClr val="CC3300"/>
                </a:solidFill>
                <a:latin typeface="Arial Narrow" panose="020B0606020202030204" pitchFamily="34" charset="0"/>
              </a:rPr>
              <a:t>Участник Сталинградской битвы. Погиб в возрасте 29 лет. Его имя высечено на обелиске Мамаева Кургана. Из письма домой : «Мама, бои не останавливаются ни на минуту. Здесь так страшно. Приеду расскажу… » </a:t>
            </a:r>
          </a:p>
          <a:p>
            <a:pPr algn="just"/>
            <a:endParaRPr lang="ru-RU" b="1" i="1" dirty="0">
              <a:solidFill>
                <a:srgbClr val="990000"/>
              </a:solidFill>
              <a:latin typeface="Arial Narrow" panose="020B0606020202030204" pitchFamily="34" charset="0"/>
            </a:endParaRPr>
          </a:p>
          <a:p>
            <a:pPr algn="just"/>
            <a:endParaRPr lang="ru-RU" b="1" i="1" dirty="0">
              <a:solidFill>
                <a:srgbClr val="990000"/>
              </a:solidFill>
              <a:latin typeface="Arial Narrow" panose="020B0606020202030204" pitchFamily="34" charset="0"/>
            </a:endParaRPr>
          </a:p>
        </p:txBody>
      </p:sp>
      <p:sp>
        <p:nvSpPr>
          <p:cNvPr id="2" name="TextBox 1"/>
          <p:cNvSpPr txBox="1"/>
          <p:nvPr/>
        </p:nvSpPr>
        <p:spPr>
          <a:xfrm>
            <a:off x="6373504" y="515037"/>
            <a:ext cx="4817660" cy="646331"/>
          </a:xfrm>
          <a:prstGeom prst="rect">
            <a:avLst/>
          </a:prstGeom>
          <a:noFill/>
        </p:spPr>
        <p:txBody>
          <a:bodyPr wrap="square" rtlCol="0">
            <a:prstTxWarp prst="textWave2">
              <a:avLst>
                <a:gd name="adj1" fmla="val 0"/>
                <a:gd name="adj2" fmla="val 850"/>
              </a:avLst>
            </a:prstTxWarp>
            <a:spAutoFit/>
          </a:bodyPr>
          <a:lstStyle/>
          <a:p>
            <a:r>
              <a:rPr lang="ru-RU" dirty="0"/>
              <a:t> </a:t>
            </a:r>
          </a:p>
        </p:txBody>
      </p:sp>
      <p:pic>
        <p:nvPicPr>
          <p:cNvPr id="3074" name="Picture 2"/>
          <p:cNvPicPr>
            <a:picLocks noChangeAspect="1" noChangeArrowheads="1"/>
          </p:cNvPicPr>
          <p:nvPr/>
        </p:nvPicPr>
        <p:blipFill>
          <a:blip r:embed="rId2" cstate="print">
            <a:lum bright="-10000" contrast="40000"/>
            <a:extLst>
              <a:ext uri="{28A0092B-C50C-407E-A947-70E740481C1C}">
                <a14:useLocalDpi xmlns:a14="http://schemas.microsoft.com/office/drawing/2010/main" val="0"/>
              </a:ext>
            </a:extLst>
          </a:blip>
          <a:srcRect l="17464" r="13602" b="2484"/>
          <a:stretch>
            <a:fillRect/>
          </a:stretch>
        </p:blipFill>
        <p:spPr bwMode="auto">
          <a:xfrm>
            <a:off x="2508271" y="2570041"/>
            <a:ext cx="2301050" cy="1741278"/>
          </a:xfrm>
          <a:prstGeom prst="rect">
            <a:avLst/>
          </a:prstGeom>
          <a:solidFill>
            <a:srgbClr val="EDEDED"/>
          </a:solidFill>
          <a:ln w="8892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Прямоугольник 2"/>
          <p:cNvSpPr/>
          <p:nvPr/>
        </p:nvSpPr>
        <p:spPr>
          <a:xfrm>
            <a:off x="540326" y="4535547"/>
            <a:ext cx="5112329" cy="1938992"/>
          </a:xfrm>
          <a:prstGeom prst="rect">
            <a:avLst/>
          </a:prstGeom>
        </p:spPr>
        <p:txBody>
          <a:bodyPr wrap="square">
            <a:spAutoFit/>
          </a:bodyPr>
          <a:lstStyle/>
          <a:p>
            <a:pPr algn="just"/>
            <a:r>
              <a:rPr lang="ru-RU" sz="2000" b="1" i="1" dirty="0">
                <a:solidFill>
                  <a:srgbClr val="CC3300"/>
                </a:solidFill>
                <a:latin typeface="Arial Narrow" panose="020B0606020202030204" pitchFamily="34" charset="0"/>
              </a:rPr>
              <a:t>Охота </a:t>
            </a:r>
            <a:r>
              <a:rPr lang="ru-RU" sz="2000" b="1" i="1" dirty="0" err="1">
                <a:solidFill>
                  <a:srgbClr val="CC3300"/>
                </a:solidFill>
                <a:latin typeface="Arial Narrow" panose="020B0606020202030204" pitchFamily="34" charset="0"/>
              </a:rPr>
              <a:t>Астафий</a:t>
            </a:r>
            <a:r>
              <a:rPr lang="ru-RU" sz="2000" b="1" i="1" dirty="0">
                <a:solidFill>
                  <a:srgbClr val="CC3300"/>
                </a:solidFill>
                <a:latin typeface="Arial Narrow" panose="020B0606020202030204" pitchFamily="34" charset="0"/>
              </a:rPr>
              <a:t> (</a:t>
            </a:r>
            <a:r>
              <a:rPr lang="ru-RU" sz="2000" b="1" i="1" dirty="0" err="1">
                <a:solidFill>
                  <a:srgbClr val="CC3300"/>
                </a:solidFill>
                <a:latin typeface="Arial Narrow" panose="020B0606020202030204" pitchFamily="34" charset="0"/>
              </a:rPr>
              <a:t>Евстафий</a:t>
            </a:r>
            <a:r>
              <a:rPr lang="ru-RU" sz="2000" b="1" i="1" dirty="0">
                <a:solidFill>
                  <a:srgbClr val="CC3300"/>
                </a:solidFill>
                <a:latin typeface="Arial Narrow" panose="020B0606020202030204" pitchFamily="34" charset="0"/>
              </a:rPr>
              <a:t>) Иосифович (второй слева). Прошел всю войну. Участник боев за р. Днепр. За годы войны был несколько раз тяжело ранен. Домой вернулся в 1945 году. Умер от ран в 1949 году в возрасте 36 лет, (фотография 1944 года). </a:t>
            </a:r>
          </a:p>
        </p:txBody>
      </p:sp>
      <p:pic>
        <p:nvPicPr>
          <p:cNvPr id="3075" name="Picture 2"/>
          <p:cNvPicPr>
            <a:picLocks noChangeAspect="1" noChangeArrowheads="1"/>
          </p:cNvPicPr>
          <p:nvPr/>
        </p:nvPicPr>
        <p:blipFill>
          <a:blip r:embed="rId3" cstate="print">
            <a:lum bright="-10000" contrast="10000"/>
            <a:extLst>
              <a:ext uri="{28A0092B-C50C-407E-A947-70E740481C1C}">
                <a14:useLocalDpi xmlns:a14="http://schemas.microsoft.com/office/drawing/2010/main" val="0"/>
              </a:ext>
            </a:extLst>
          </a:blip>
          <a:srcRect l="4047" t="37465" r="10858" b="28804"/>
          <a:stretch>
            <a:fillRect/>
          </a:stretch>
        </p:blipFill>
        <p:spPr bwMode="auto">
          <a:xfrm>
            <a:off x="6439438" y="543568"/>
            <a:ext cx="1339850" cy="1649413"/>
          </a:xfrm>
          <a:prstGeom prst="rect">
            <a:avLst/>
          </a:prstGeom>
          <a:solidFill>
            <a:srgbClr val="EDEDED"/>
          </a:solidFill>
          <a:ln w="8892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Прямоугольник 3"/>
          <p:cNvSpPr/>
          <p:nvPr/>
        </p:nvSpPr>
        <p:spPr>
          <a:xfrm>
            <a:off x="7938655" y="515037"/>
            <a:ext cx="3394363" cy="1754326"/>
          </a:xfrm>
          <a:prstGeom prst="rect">
            <a:avLst/>
          </a:prstGeom>
        </p:spPr>
        <p:txBody>
          <a:bodyPr wrap="square">
            <a:spAutoFit/>
          </a:bodyPr>
          <a:lstStyle/>
          <a:p>
            <a:r>
              <a:rPr lang="ru-RU" b="1" i="1" dirty="0">
                <a:solidFill>
                  <a:srgbClr val="CC3300"/>
                </a:solidFill>
                <a:latin typeface="Arial Narrow" panose="020B0606020202030204" pitchFamily="34" charset="0"/>
              </a:rPr>
              <a:t>Охота (</a:t>
            </a:r>
            <a:r>
              <a:rPr lang="ru-RU" b="1" i="1" dirty="0" err="1">
                <a:solidFill>
                  <a:srgbClr val="CC3300"/>
                </a:solidFill>
                <a:latin typeface="Arial Narrow" panose="020B0606020202030204" pitchFamily="34" charset="0"/>
              </a:rPr>
              <a:t>Охотин</a:t>
            </a:r>
            <a:r>
              <a:rPr lang="ru-RU" b="1" i="1" dirty="0">
                <a:solidFill>
                  <a:srgbClr val="CC3300"/>
                </a:solidFill>
                <a:latin typeface="Arial Narrow" panose="020B0606020202030204" pitchFamily="34" charset="0"/>
              </a:rPr>
              <a:t>) Степан Иосифович. Воевал на Восточном фронте с Японией. Ему было всего 16 лет. </a:t>
            </a:r>
          </a:p>
          <a:p>
            <a:r>
              <a:rPr lang="ru-RU" b="1" i="1" dirty="0">
                <a:solidFill>
                  <a:srgbClr val="CC3300"/>
                </a:solidFill>
                <a:latin typeface="Arial Narrow" panose="020B0606020202030204" pitchFamily="34" charset="0"/>
              </a:rPr>
              <a:t>Умер в возрасте 70 лет,</a:t>
            </a:r>
          </a:p>
          <a:p>
            <a:r>
              <a:rPr lang="ru-RU" b="1" i="1" dirty="0">
                <a:solidFill>
                  <a:srgbClr val="CC3300"/>
                </a:solidFill>
                <a:latin typeface="Arial Narrow" panose="020B0606020202030204" pitchFamily="34" charset="0"/>
              </a:rPr>
              <a:t>(фотография 1945 года).</a:t>
            </a:r>
          </a:p>
        </p:txBody>
      </p:sp>
      <p:sp>
        <p:nvSpPr>
          <p:cNvPr id="5" name="Прямоугольник 4"/>
          <p:cNvSpPr/>
          <p:nvPr/>
        </p:nvSpPr>
        <p:spPr>
          <a:xfrm>
            <a:off x="6276108" y="2504222"/>
            <a:ext cx="5056909" cy="2308324"/>
          </a:xfrm>
          <a:prstGeom prst="rect">
            <a:avLst/>
          </a:prstGeom>
        </p:spPr>
        <p:txBody>
          <a:bodyPr wrap="square">
            <a:spAutoFit/>
          </a:bodyPr>
          <a:lstStyle/>
          <a:p>
            <a:r>
              <a:rPr lang="ru-RU" b="1" i="1" dirty="0" err="1">
                <a:solidFill>
                  <a:srgbClr val="CC3300"/>
                </a:solidFill>
              </a:rPr>
              <a:t>Лихоманов</a:t>
            </a:r>
            <a:r>
              <a:rPr lang="ru-RU" b="1" i="1" dirty="0">
                <a:solidFill>
                  <a:srgbClr val="CC3300"/>
                </a:solidFill>
              </a:rPr>
              <a:t> Павел </a:t>
            </a:r>
            <a:r>
              <a:rPr lang="ru-RU" b="1" i="1" dirty="0" err="1">
                <a:solidFill>
                  <a:srgbClr val="CC3300"/>
                </a:solidFill>
              </a:rPr>
              <a:t>Фролович</a:t>
            </a:r>
            <a:r>
              <a:rPr lang="ru-RU" b="1" i="1" dirty="0">
                <a:solidFill>
                  <a:srgbClr val="CC3300"/>
                </a:solidFill>
              </a:rPr>
              <a:t>(в середине). Кадровый военный. Прошел войну с 1939 года (Финская война) по 1946год (закончил войну на Восточном фронте с Японией). В его военной биографии : защита Москвы, окружение, освобождение Кёнигсберга (</a:t>
            </a:r>
            <a:r>
              <a:rPr lang="ru-RU" b="1" i="1" dirty="0" err="1">
                <a:solidFill>
                  <a:srgbClr val="CC3300"/>
                </a:solidFill>
              </a:rPr>
              <a:t>г.Калининград</a:t>
            </a:r>
            <a:r>
              <a:rPr lang="ru-RU" b="1" i="1" dirty="0">
                <a:solidFill>
                  <a:srgbClr val="CC3300"/>
                </a:solidFill>
              </a:rPr>
              <a:t>), война с Японией. Умер в возрасте 66 лет,</a:t>
            </a:r>
          </a:p>
          <a:p>
            <a:r>
              <a:rPr lang="ru-RU" b="1" i="1" dirty="0">
                <a:solidFill>
                  <a:srgbClr val="CC3300"/>
                </a:solidFill>
              </a:rPr>
              <a:t>(фотография 1943 г.)</a:t>
            </a:r>
          </a:p>
        </p:txBody>
      </p:sp>
      <p:pic>
        <p:nvPicPr>
          <p:cNvPr id="3076" name="Picture 2"/>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l="22958" r="23735" b="1215"/>
          <a:stretch>
            <a:fillRect/>
          </a:stretch>
        </p:blipFill>
        <p:spPr bwMode="auto">
          <a:xfrm>
            <a:off x="8763571" y="4595584"/>
            <a:ext cx="2428582" cy="1878955"/>
          </a:xfrm>
          <a:prstGeom prst="rect">
            <a:avLst/>
          </a:prstGeom>
          <a:solidFill>
            <a:srgbClr val="EDEDED"/>
          </a:solidFill>
          <a:ln w="8892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3"/>
          <p:cNvPicPr>
            <a:picLocks noChangeAspect="1" noChangeArrowheads="1"/>
          </p:cNvPicPr>
          <p:nvPr/>
        </p:nvPicPr>
        <p:blipFill>
          <a:blip r:embed="rId5" cstate="print">
            <a:lum contrast="20000"/>
            <a:extLst>
              <a:ext uri="{28A0092B-C50C-407E-A947-70E740481C1C}">
                <a14:useLocalDpi xmlns:a14="http://schemas.microsoft.com/office/drawing/2010/main" val="0"/>
              </a:ext>
            </a:extLst>
          </a:blip>
          <a:srcRect t="23895" r="5762" b="25548"/>
          <a:stretch>
            <a:fillRect/>
          </a:stretch>
        </p:blipFill>
        <p:spPr bwMode="auto">
          <a:xfrm>
            <a:off x="6608906" y="4869577"/>
            <a:ext cx="1870076" cy="1604962"/>
          </a:xfrm>
          <a:prstGeom prst="rect">
            <a:avLst/>
          </a:prstGeom>
          <a:solidFill>
            <a:srgbClr val="EDEDED"/>
          </a:solidFill>
          <a:ln w="8892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620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a:off x="1056563" y="665163"/>
            <a:ext cx="4708161" cy="173040"/>
          </a:xfrm>
        </p:spPr>
        <p:txBody>
          <a:bodyPr>
            <a:normAutofit fontScale="90000"/>
          </a:bodyPr>
          <a:lstStyle/>
          <a:p>
            <a:r>
              <a:rPr lang="ru-RU" dirty="0"/>
              <a:t> </a:t>
            </a:r>
          </a:p>
        </p:txBody>
      </p:sp>
      <p:sp>
        <p:nvSpPr>
          <p:cNvPr id="8" name="Подзаголовок 7"/>
          <p:cNvSpPr>
            <a:spLocks noGrp="1"/>
          </p:cNvSpPr>
          <p:nvPr>
            <p:ph type="subTitle" idx="1"/>
          </p:nvPr>
        </p:nvSpPr>
        <p:spPr>
          <a:xfrm>
            <a:off x="637309" y="360219"/>
            <a:ext cx="4909051" cy="6109854"/>
          </a:xfrm>
        </p:spPr>
        <p:txBody>
          <a:bodyPr>
            <a:normAutofit fontScale="25000" lnSpcReduction="20000"/>
          </a:bodyPr>
          <a:lstStyle/>
          <a:p>
            <a:pPr algn="just">
              <a:lnSpc>
                <a:spcPct val="120000"/>
              </a:lnSpc>
            </a:pPr>
            <a:r>
              <a:rPr lang="ru-RU" sz="5600" b="1" i="1" dirty="0">
                <a:solidFill>
                  <a:srgbClr val="CC3300"/>
                </a:solidFill>
                <a:latin typeface="Arial" panose="020B0604020202020204" pitchFamily="34" charset="0"/>
                <a:cs typeface="Arial" panose="020B0604020202020204" pitchFamily="34" charset="0"/>
              </a:rPr>
              <a:t>Мой прадедушка Гусев Александр </a:t>
            </a:r>
            <a:r>
              <a:rPr lang="ru-RU" sz="5600" b="1" i="1" dirty="0" err="1">
                <a:solidFill>
                  <a:srgbClr val="CC3300"/>
                </a:solidFill>
                <a:latin typeface="Arial" panose="020B0604020202020204" pitchFamily="34" charset="0"/>
                <a:cs typeface="Arial" panose="020B0604020202020204" pitchFamily="34" charset="0"/>
              </a:rPr>
              <a:t>Демьянович</a:t>
            </a:r>
            <a:r>
              <a:rPr lang="ru-RU" sz="5600" b="1" i="1" dirty="0">
                <a:solidFill>
                  <a:srgbClr val="CC3300"/>
                </a:solidFill>
                <a:latin typeface="Arial" panose="020B0604020202020204" pitchFamily="34" charset="0"/>
                <a:cs typeface="Arial" panose="020B0604020202020204" pitchFamily="34" charset="0"/>
              </a:rPr>
              <a:t> родился 25 апреля 1925 года в селе Таловка Больше- </a:t>
            </a:r>
            <a:r>
              <a:rPr lang="ru-RU" sz="5600" b="1" i="1" dirty="0" err="1">
                <a:solidFill>
                  <a:srgbClr val="CC3300"/>
                </a:solidFill>
                <a:latin typeface="Arial" panose="020B0604020202020204" pitchFamily="34" charset="0"/>
                <a:cs typeface="Arial" panose="020B0604020202020204" pitchFamily="34" charset="0"/>
              </a:rPr>
              <a:t>Муртинского</a:t>
            </a:r>
            <a:r>
              <a:rPr lang="ru-RU" sz="5600" b="1" i="1" dirty="0">
                <a:solidFill>
                  <a:srgbClr val="CC3300"/>
                </a:solidFill>
                <a:latin typeface="Arial" panose="020B0604020202020204" pitchFamily="34" charset="0"/>
                <a:cs typeface="Arial" panose="020B0604020202020204" pitchFamily="34" charset="0"/>
              </a:rPr>
              <a:t> района Красноярского края. Как только ему исполнилось 18 лет, в 1943 году его забрали в армию, в учебный полк на 3 месяца, затем перевели в город Ачинск (маршевые роты), а в августе 1943 он ушёл на фронт.</a:t>
            </a:r>
          </a:p>
          <a:p>
            <a:pPr algn="just">
              <a:lnSpc>
                <a:spcPct val="120000"/>
              </a:lnSpc>
            </a:pPr>
            <a:r>
              <a:rPr lang="ru-RU" sz="5600" b="1" i="1" dirty="0">
                <a:solidFill>
                  <a:srgbClr val="CC3300"/>
                </a:solidFill>
                <a:latin typeface="Arial" panose="020B0604020202020204" pitchFamily="34" charset="0"/>
                <a:cs typeface="Arial" panose="020B0604020202020204" pitchFamily="34" charset="0"/>
              </a:rPr>
              <a:t>Служил в Литве, в городе Вильнюс, в 4-ом ударном полку. В 1944 году участвовал в наступлении на город Оршу в Белоруссии. Был ранен и отправлен в госпиталь. Там же в Белоруссии при освобождении станции </a:t>
            </a:r>
            <a:r>
              <a:rPr lang="ru-RU" sz="5600" b="1" i="1" dirty="0" err="1">
                <a:solidFill>
                  <a:srgbClr val="CC3300"/>
                </a:solidFill>
                <a:latin typeface="Arial" panose="020B0604020202020204" pitchFamily="34" charset="0"/>
                <a:cs typeface="Arial" panose="020B0604020202020204" pitchFamily="34" charset="0"/>
              </a:rPr>
              <a:t>Леоско</a:t>
            </a:r>
            <a:r>
              <a:rPr lang="ru-RU" sz="5600" b="1" i="1" dirty="0">
                <a:solidFill>
                  <a:srgbClr val="CC3300"/>
                </a:solidFill>
                <a:latin typeface="Arial" panose="020B0604020202020204" pitchFamily="34" charset="0"/>
                <a:cs typeface="Arial" panose="020B0604020202020204" pitchFamily="34" charset="0"/>
              </a:rPr>
              <a:t> вновь был ранен в ногу и отправлен в госпиталь в Москву. Сделали ещё одну операцию. Из госпиталя выписался только в ноябре, а в декабре 1944 года определён в танковое училище. </a:t>
            </a:r>
          </a:p>
          <a:p>
            <a:pPr algn="just">
              <a:lnSpc>
                <a:spcPct val="120000"/>
              </a:lnSpc>
            </a:pPr>
            <a:r>
              <a:rPr lang="ru-RU" sz="5600" b="1" i="1" dirty="0">
                <a:solidFill>
                  <a:srgbClr val="CC3300"/>
                </a:solidFill>
                <a:latin typeface="Arial" panose="020B0604020202020204" pitchFamily="34" charset="0"/>
                <a:cs typeface="Arial" panose="020B0604020202020204" pitchFamily="34" charset="0"/>
              </a:rPr>
              <a:t>Участвовал в освобождении Кёнигсберга в мае 1944 года. После был отправлен в город Тильзит (Советск), где и застала его ПОБЕДА. Но не был демобилизован, а служил до 1950 года. Там же выучился на шофёра и проработал по специальности 46 лет. Вернулся в Сибирь в 1956 году.</a:t>
            </a:r>
          </a:p>
          <a:p>
            <a:pPr algn="just">
              <a:lnSpc>
                <a:spcPct val="120000"/>
              </a:lnSpc>
            </a:pPr>
            <a:r>
              <a:rPr lang="ru-RU" sz="5600" b="1" i="1" dirty="0">
                <a:solidFill>
                  <a:srgbClr val="CC3300"/>
                </a:solidFill>
                <a:latin typeface="Arial" panose="020B0604020202020204" pitchFamily="34" charset="0"/>
                <a:cs typeface="Arial" panose="020B0604020202020204" pitchFamily="34" charset="0"/>
              </a:rPr>
              <a:t>Был награждён орденом «За боевые заслуги», за участие в сражениях под городом Орша, «За взятие Кёнигсберга».</a:t>
            </a:r>
          </a:p>
          <a:p>
            <a:pPr algn="just">
              <a:lnSpc>
                <a:spcPct val="120000"/>
              </a:lnSpc>
            </a:pPr>
            <a:r>
              <a:rPr lang="ru-RU" sz="5600" b="1" i="1" dirty="0">
                <a:solidFill>
                  <a:srgbClr val="CC3300"/>
                </a:solidFill>
                <a:latin typeface="Arial" panose="020B0604020202020204" pitchFamily="34" charset="0"/>
                <a:cs typeface="Arial" panose="020B0604020202020204" pitchFamily="34" charset="0"/>
              </a:rPr>
              <a:t>	 </a:t>
            </a:r>
            <a:endParaRPr lang="ru-RU" sz="3500" b="1" i="1" dirty="0">
              <a:solidFill>
                <a:srgbClr val="CC3300"/>
              </a:solidFill>
              <a:latin typeface="Arial" panose="020B0604020202020204" pitchFamily="34" charset="0"/>
              <a:cs typeface="Arial" panose="020B0604020202020204" pitchFamily="34" charset="0"/>
            </a:endParaRPr>
          </a:p>
        </p:txBody>
      </p:sp>
      <p:sp>
        <p:nvSpPr>
          <p:cNvPr id="2" name="TextBox 1"/>
          <p:cNvSpPr txBox="1"/>
          <p:nvPr/>
        </p:nvSpPr>
        <p:spPr>
          <a:xfrm>
            <a:off x="6373504" y="515038"/>
            <a:ext cx="4817660" cy="646331"/>
          </a:xfrm>
          <a:prstGeom prst="rect">
            <a:avLst/>
          </a:prstGeom>
          <a:noFill/>
        </p:spPr>
        <p:txBody>
          <a:bodyPr wrap="square" rtlCol="0">
            <a:prstTxWarp prst="textWave2">
              <a:avLst>
                <a:gd name="adj1" fmla="val 6165"/>
                <a:gd name="adj2" fmla="val 850"/>
              </a:avLst>
            </a:prstTxWarp>
            <a:spAutoFit/>
          </a:bodyPr>
          <a:lstStyle/>
          <a:p>
            <a:r>
              <a:rPr lang="ru-RU" dirty="0"/>
              <a:t>   </a:t>
            </a:r>
          </a:p>
        </p:txBody>
      </p:sp>
      <p:sp>
        <p:nvSpPr>
          <p:cNvPr id="3" name="Прямоугольник 2"/>
          <p:cNvSpPr/>
          <p:nvPr/>
        </p:nvSpPr>
        <p:spPr>
          <a:xfrm>
            <a:off x="6373504" y="404304"/>
            <a:ext cx="5001078" cy="1135696"/>
          </a:xfrm>
          <a:prstGeom prst="rect">
            <a:avLst/>
          </a:prstGeom>
        </p:spPr>
        <p:txBody>
          <a:bodyPr wrap="square">
            <a:spAutoFit/>
          </a:bodyPr>
          <a:lstStyle/>
          <a:p>
            <a:pPr algn="just">
              <a:lnSpc>
                <a:spcPct val="120000"/>
              </a:lnSpc>
            </a:pPr>
            <a:r>
              <a:rPr lang="ru-RU" sz="1400" b="1" i="1" dirty="0">
                <a:solidFill>
                  <a:srgbClr val="CC3300"/>
                </a:solidFill>
                <a:latin typeface="Arial" panose="020B0604020202020204" pitchFamily="34" charset="0"/>
                <a:cs typeface="Arial" panose="020B0604020202020204" pitchFamily="34" charset="0"/>
              </a:rPr>
              <a:t>Был женат на Гусевой Анне Ивановне (07. 12. 1921 — 28. 06. 2016), которая тоже была участницей войны, ушла на фронт добровольцем</a:t>
            </a:r>
            <a:r>
              <a:rPr lang="ru-RU" b="1" i="1" dirty="0">
                <a:solidFill>
                  <a:srgbClr val="CC3300"/>
                </a:solidFill>
                <a:latin typeface="Arial" panose="020B0604020202020204" pitchFamily="34" charset="0"/>
                <a:cs typeface="Arial" panose="020B0604020202020204" pitchFamily="34" charset="0"/>
              </a:rPr>
              <a:t>.</a:t>
            </a:r>
          </a:p>
          <a:p>
            <a:pPr algn="just">
              <a:lnSpc>
                <a:spcPct val="120000"/>
              </a:lnSpc>
            </a:pPr>
            <a:endParaRPr lang="ru-RU" sz="1050" b="1" i="1" dirty="0">
              <a:solidFill>
                <a:srgbClr val="CC3300"/>
              </a:solidFill>
              <a:latin typeface="Arial" panose="020B0604020202020204" pitchFamily="34" charset="0"/>
              <a:cs typeface="Arial" panose="020B0604020202020204" pitchFamily="34" charset="0"/>
            </a:endParaRPr>
          </a:p>
        </p:txBody>
      </p:sp>
      <p:pic>
        <p:nvPicPr>
          <p:cNvPr id="8194" name="Рисунок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3504" y="1731818"/>
            <a:ext cx="5001078" cy="45581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8387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одзаголовок 7"/>
          <p:cNvSpPr>
            <a:spLocks noGrp="1"/>
          </p:cNvSpPr>
          <p:nvPr>
            <p:ph type="subTitle" idx="1"/>
          </p:nvPr>
        </p:nvSpPr>
        <p:spPr>
          <a:xfrm>
            <a:off x="762000" y="251927"/>
            <a:ext cx="4918364" cy="6096000"/>
          </a:xfrm>
        </p:spPr>
        <p:txBody>
          <a:bodyPr>
            <a:normAutofit fontScale="25000" lnSpcReduction="20000"/>
          </a:bodyPr>
          <a:lstStyle/>
          <a:p>
            <a:pPr>
              <a:lnSpc>
                <a:spcPct val="120000"/>
              </a:lnSpc>
            </a:pPr>
            <a:r>
              <a:rPr lang="ru-RU" dirty="0"/>
              <a:t>		</a:t>
            </a:r>
            <a:r>
              <a:rPr lang="ru-RU" sz="5600" b="1" i="1" dirty="0">
                <a:solidFill>
                  <a:srgbClr val="CC3300"/>
                </a:solidFill>
                <a:latin typeface="Arial" panose="020B0604020202020204" pitchFamily="34" charset="0"/>
                <a:cs typeface="Arial" panose="020B0604020202020204" pitchFamily="34" charset="0"/>
              </a:rPr>
              <a:t>Дергабузова Виктория</a:t>
            </a:r>
          </a:p>
          <a:p>
            <a:pPr>
              <a:lnSpc>
                <a:spcPct val="120000"/>
              </a:lnSpc>
            </a:pPr>
            <a:r>
              <a:rPr lang="ru-RU" sz="5600" b="1" i="1" dirty="0">
                <a:solidFill>
                  <a:srgbClr val="CC3300"/>
                </a:solidFill>
                <a:latin typeface="Arial" panose="020B0604020202020204" pitchFamily="34" charset="0"/>
                <a:cs typeface="Arial" panose="020B0604020202020204" pitchFamily="34" charset="0"/>
              </a:rPr>
              <a:t>«По страница семейного альбома»</a:t>
            </a:r>
          </a:p>
          <a:p>
            <a:pPr algn="just">
              <a:lnSpc>
                <a:spcPct val="120000"/>
              </a:lnSpc>
            </a:pPr>
            <a:r>
              <a:rPr lang="ru-RU" sz="5600" b="1" i="1" dirty="0">
                <a:solidFill>
                  <a:srgbClr val="CC3300"/>
                </a:solidFill>
                <a:latin typeface="Arial" panose="020B0604020202020204" pitchFamily="34" charset="0"/>
                <a:cs typeface="Arial" panose="020B0604020202020204" pitchFamily="34" charset="0"/>
              </a:rPr>
              <a:t> Я хочу рассказать о моих предках по маминой линии, которые жили, служили, защищали Родину во времена, Первой Мировой  и  Великой Отечественной войны.     </a:t>
            </a:r>
          </a:p>
          <a:p>
            <a:pPr algn="just">
              <a:lnSpc>
                <a:spcPct val="120000"/>
              </a:lnSpc>
            </a:pPr>
            <a:r>
              <a:rPr lang="ru-RU" sz="5600" b="1" i="1" dirty="0">
                <a:solidFill>
                  <a:srgbClr val="CC3300"/>
                </a:solidFill>
                <a:latin typeface="Arial" panose="020B0604020202020204" pitchFamily="34" charset="0"/>
                <a:cs typeface="Arial" panose="020B0604020202020204" pitchFamily="34" charset="0"/>
              </a:rPr>
              <a:t> Большой интерес  к истории жизни  моих  родственников в те далекие интересные и тревожные  годы вызывают, прежде всего, старинные фотографии из семейного альбома, статьи из газет, рассказы мамы и  бабушки.</a:t>
            </a:r>
          </a:p>
          <a:p>
            <a:pPr algn="just">
              <a:lnSpc>
                <a:spcPct val="120000"/>
              </a:lnSpc>
            </a:pPr>
            <a:r>
              <a:rPr lang="ru-RU" sz="5600" b="1" i="1" dirty="0">
                <a:solidFill>
                  <a:srgbClr val="CC3300"/>
                </a:solidFill>
                <a:latin typeface="Arial" panose="020B0604020202020204" pitchFamily="34" charset="0"/>
                <a:cs typeface="Arial" panose="020B0604020202020204" pitchFamily="34" charset="0"/>
              </a:rPr>
              <a:t> Мой двоюродный прапрадедушка Кобяков Григорий </a:t>
            </a:r>
            <a:r>
              <a:rPr lang="ru-RU" sz="5600" b="1" i="1" dirty="0" err="1">
                <a:solidFill>
                  <a:srgbClr val="CC3300"/>
                </a:solidFill>
                <a:latin typeface="Arial" panose="020B0604020202020204" pitchFamily="34" charset="0"/>
                <a:cs typeface="Arial" panose="020B0604020202020204" pitchFamily="34" charset="0"/>
              </a:rPr>
              <a:t>Веденеевич</a:t>
            </a:r>
            <a:r>
              <a:rPr lang="ru-RU" sz="5600" b="1" i="1" dirty="0">
                <a:solidFill>
                  <a:srgbClr val="CC3300"/>
                </a:solidFill>
                <a:latin typeface="Arial" panose="020B0604020202020204" pitchFamily="34" charset="0"/>
                <a:cs typeface="Arial" panose="020B0604020202020204" pitchFamily="34" charset="0"/>
              </a:rPr>
              <a:t> и его брат Иван </a:t>
            </a:r>
            <a:r>
              <a:rPr lang="ru-RU" sz="5600" b="1" i="1" dirty="0" err="1">
                <a:solidFill>
                  <a:srgbClr val="CC3300"/>
                </a:solidFill>
                <a:latin typeface="Arial" panose="020B0604020202020204" pitchFamily="34" charset="0"/>
                <a:cs typeface="Arial" panose="020B0604020202020204" pitchFamily="34" charset="0"/>
              </a:rPr>
              <a:t>Веденеевич</a:t>
            </a:r>
            <a:r>
              <a:rPr lang="ru-RU" sz="5600" b="1" i="1" dirty="0">
                <a:solidFill>
                  <a:srgbClr val="CC3300"/>
                </a:solidFill>
                <a:latin typeface="Arial" panose="020B0604020202020204" pitchFamily="34" charset="0"/>
                <a:cs typeface="Arial" panose="020B0604020202020204" pitchFamily="34" charset="0"/>
              </a:rPr>
              <a:t> по маминой линии жили в Российской империи.   Поэтому в истории жизни их семей отразились все  невзгоды, которые были связаны с  Первой Мировой войной и другими событиями.</a:t>
            </a:r>
          </a:p>
          <a:p>
            <a:pPr algn="just">
              <a:lnSpc>
                <a:spcPct val="120000"/>
              </a:lnSpc>
            </a:pPr>
            <a:r>
              <a:rPr lang="ru-RU" sz="5600" b="1" i="1" dirty="0">
                <a:solidFill>
                  <a:srgbClr val="CC3300"/>
                </a:solidFill>
                <a:latin typeface="Arial" panose="020B0604020202020204" pitchFamily="34" charset="0"/>
                <a:cs typeface="Arial" panose="020B0604020202020204" pitchFamily="34" charset="0"/>
              </a:rPr>
              <a:t>Кобяков Григорий </a:t>
            </a:r>
            <a:r>
              <a:rPr lang="ru-RU" sz="5600" b="1" i="1" dirty="0" err="1">
                <a:solidFill>
                  <a:srgbClr val="CC3300"/>
                </a:solidFill>
                <a:latin typeface="Arial" panose="020B0604020202020204" pitchFamily="34" charset="0"/>
                <a:cs typeface="Arial" panose="020B0604020202020204" pitchFamily="34" charset="0"/>
              </a:rPr>
              <a:t>Веденеевич</a:t>
            </a:r>
            <a:r>
              <a:rPr lang="ru-RU" sz="5600" b="1" i="1" dirty="0">
                <a:solidFill>
                  <a:srgbClr val="CC3300"/>
                </a:solidFill>
                <a:latin typeface="Arial" panose="020B0604020202020204" pitchFamily="34" charset="0"/>
                <a:cs typeface="Arial" panose="020B0604020202020204" pitchFamily="34" charset="0"/>
              </a:rPr>
              <a:t> – прапрадед, родился в деревне </a:t>
            </a:r>
            <a:r>
              <a:rPr lang="ru-RU" sz="5600" b="1" i="1" dirty="0" err="1">
                <a:solidFill>
                  <a:srgbClr val="CC3300"/>
                </a:solidFill>
                <a:latin typeface="Arial" panose="020B0604020202020204" pitchFamily="34" charset="0"/>
                <a:cs typeface="Arial" panose="020B0604020202020204" pitchFamily="34" charset="0"/>
              </a:rPr>
              <a:t>Федосово</a:t>
            </a:r>
            <a:r>
              <a:rPr lang="ru-RU" sz="5600" b="1" i="1" dirty="0">
                <a:solidFill>
                  <a:srgbClr val="CC3300"/>
                </a:solidFill>
                <a:latin typeface="Arial" panose="020B0604020202020204" pitchFamily="34" charset="0"/>
                <a:cs typeface="Arial" panose="020B0604020202020204" pitchFamily="34" charset="0"/>
              </a:rPr>
              <a:t> Красноярского края. Нес семилетнюю службу на флоте во Владивостоке. Служил матросом на корабле Императорского флота с 1909 по 1916 годы. Участник событий Первой мировой войны. После службы вернулся с женой в Красноярский край и прожил всё свою жизнь  в селе </a:t>
            </a:r>
            <a:r>
              <a:rPr lang="ru-RU" sz="5600" b="1" i="1" dirty="0" err="1">
                <a:solidFill>
                  <a:srgbClr val="CC3300"/>
                </a:solidFill>
                <a:latin typeface="Arial" panose="020B0604020202020204" pitchFamily="34" charset="0"/>
                <a:cs typeface="Arial" panose="020B0604020202020204" pitchFamily="34" charset="0"/>
              </a:rPr>
              <a:t>Федосово</a:t>
            </a:r>
            <a:r>
              <a:rPr lang="ru-RU" sz="5600" b="1" i="1" dirty="0">
                <a:solidFill>
                  <a:srgbClr val="CC3300"/>
                </a:solidFill>
                <a:latin typeface="Arial" panose="020B0604020202020204" pitchFamily="34" charset="0"/>
                <a:cs typeface="Arial" panose="020B0604020202020204" pitchFamily="34" charset="0"/>
              </a:rPr>
              <a:t>. Умер в 1970 году от полученной травмы (86 лет).   </a:t>
            </a:r>
          </a:p>
          <a:p>
            <a:pPr algn="just">
              <a:lnSpc>
                <a:spcPct val="120000"/>
              </a:lnSpc>
            </a:pPr>
            <a:r>
              <a:rPr lang="ru-RU" sz="5600" b="1" i="1" dirty="0">
                <a:solidFill>
                  <a:srgbClr val="CC3300"/>
                </a:solidFill>
                <a:latin typeface="Arial" panose="020B0604020202020204" pitchFamily="34" charset="0"/>
                <a:cs typeface="Arial" panose="020B0604020202020204" pitchFamily="34" charset="0"/>
              </a:rPr>
              <a:t> </a:t>
            </a:r>
          </a:p>
        </p:txBody>
      </p:sp>
      <p:sp>
        <p:nvSpPr>
          <p:cNvPr id="2" name="TextBox 1"/>
          <p:cNvSpPr txBox="1"/>
          <p:nvPr/>
        </p:nvSpPr>
        <p:spPr>
          <a:xfrm>
            <a:off x="6373504" y="515038"/>
            <a:ext cx="4817660" cy="646331"/>
          </a:xfrm>
          <a:prstGeom prst="rect">
            <a:avLst/>
          </a:prstGeom>
          <a:noFill/>
        </p:spPr>
        <p:txBody>
          <a:bodyPr wrap="square" rtlCol="0">
            <a:prstTxWarp prst="textWave2">
              <a:avLst>
                <a:gd name="adj1" fmla="val 6165"/>
                <a:gd name="adj2" fmla="val 850"/>
              </a:avLst>
            </a:prstTxWarp>
            <a:spAutoFit/>
          </a:bodyPr>
          <a:lstStyle/>
          <a:p>
            <a:r>
              <a:rPr lang="ru-RU" dirty="0"/>
              <a:t> </a:t>
            </a:r>
          </a:p>
        </p:txBody>
      </p:sp>
      <p:sp>
        <p:nvSpPr>
          <p:cNvPr id="3" name="Прямоугольник 2"/>
          <p:cNvSpPr/>
          <p:nvPr/>
        </p:nvSpPr>
        <p:spPr>
          <a:xfrm>
            <a:off x="6276108" y="251927"/>
            <a:ext cx="5140037" cy="1102674"/>
          </a:xfrm>
          <a:prstGeom prst="rect">
            <a:avLst/>
          </a:prstGeom>
        </p:spPr>
        <p:txBody>
          <a:bodyPr wrap="square">
            <a:spAutoFit/>
          </a:bodyPr>
          <a:lstStyle/>
          <a:p>
            <a:pPr algn="just">
              <a:lnSpc>
                <a:spcPct val="120000"/>
              </a:lnSpc>
            </a:pPr>
            <a:r>
              <a:rPr lang="ru-RU" sz="1400" b="1" i="1" dirty="0">
                <a:solidFill>
                  <a:srgbClr val="CC3300"/>
                </a:solidFill>
                <a:latin typeface="Arial" panose="020B0604020202020204" pitchFamily="34" charset="0"/>
                <a:cs typeface="Arial" panose="020B0604020202020204" pitchFamily="34" charset="0"/>
              </a:rPr>
              <a:t>Марьясова (Кобякова) Матрена </a:t>
            </a:r>
            <a:r>
              <a:rPr lang="ru-RU" sz="1400" b="1" i="1" dirty="0" err="1">
                <a:solidFill>
                  <a:srgbClr val="CC3300"/>
                </a:solidFill>
                <a:latin typeface="Arial" panose="020B0604020202020204" pitchFamily="34" charset="0"/>
                <a:cs typeface="Arial" panose="020B0604020202020204" pitchFamily="34" charset="0"/>
              </a:rPr>
              <a:t>Веденеевна</a:t>
            </a:r>
            <a:r>
              <a:rPr lang="ru-RU" sz="1400" b="1" i="1" dirty="0">
                <a:solidFill>
                  <a:srgbClr val="CC3300"/>
                </a:solidFill>
                <a:latin typeface="Arial" panose="020B0604020202020204" pitchFamily="34" charset="0"/>
                <a:cs typeface="Arial" panose="020B0604020202020204" pitchFamily="34" charset="0"/>
              </a:rPr>
              <a:t> – жена Григория </a:t>
            </a:r>
            <a:r>
              <a:rPr lang="ru-RU" sz="1400" b="1" i="1" dirty="0" err="1">
                <a:solidFill>
                  <a:srgbClr val="CC3300"/>
                </a:solidFill>
                <a:latin typeface="Arial" panose="020B0604020202020204" pitchFamily="34" charset="0"/>
                <a:cs typeface="Arial" panose="020B0604020202020204" pitchFamily="34" charset="0"/>
              </a:rPr>
              <a:t>Веденеевича</a:t>
            </a:r>
            <a:r>
              <a:rPr lang="ru-RU" sz="1400" b="1" i="1" dirty="0">
                <a:solidFill>
                  <a:srgbClr val="CC3300"/>
                </a:solidFill>
                <a:latin typeface="Arial" panose="020B0604020202020204" pitchFamily="34" charset="0"/>
                <a:cs typeface="Arial" panose="020B0604020202020204" pitchFamily="34" charset="0"/>
              </a:rPr>
              <a:t> приехала к мужу на место службы. После службы мужа вернулась с ним в село </a:t>
            </a:r>
            <a:r>
              <a:rPr lang="ru-RU" sz="1400" b="1" i="1" dirty="0" err="1">
                <a:solidFill>
                  <a:srgbClr val="CC3300"/>
                </a:solidFill>
                <a:latin typeface="Arial" panose="020B0604020202020204" pitchFamily="34" charset="0"/>
                <a:cs typeface="Arial" panose="020B0604020202020204" pitchFamily="34" charset="0"/>
              </a:rPr>
              <a:t>Федосово</a:t>
            </a:r>
            <a:r>
              <a:rPr lang="ru-RU" sz="1400" b="1" i="1" dirty="0">
                <a:solidFill>
                  <a:srgbClr val="CC3300"/>
                </a:solidFill>
                <a:latin typeface="Arial" panose="020B0604020202020204" pitchFamily="34" charset="0"/>
                <a:cs typeface="Arial" panose="020B0604020202020204" pitchFamily="34" charset="0"/>
              </a:rPr>
              <a:t>. Умерла 1976 году (85 лет).   </a:t>
            </a:r>
          </a:p>
        </p:txBody>
      </p:sp>
      <p:sp>
        <p:nvSpPr>
          <p:cNvPr id="4" name="Прямоугольник 3"/>
          <p:cNvSpPr/>
          <p:nvPr/>
        </p:nvSpPr>
        <p:spPr>
          <a:xfrm>
            <a:off x="6373504" y="1540731"/>
            <a:ext cx="5042641" cy="338554"/>
          </a:xfrm>
          <a:prstGeom prst="rect">
            <a:avLst/>
          </a:prstGeom>
        </p:spPr>
        <p:txBody>
          <a:bodyPr wrap="square">
            <a:spAutoFit/>
          </a:bodyPr>
          <a:lstStyle/>
          <a:p>
            <a:pPr algn="just"/>
            <a:r>
              <a:rPr lang="ru-RU" sz="1600" b="1" i="1" dirty="0">
                <a:solidFill>
                  <a:srgbClr val="CC3300"/>
                </a:solidFill>
                <a:latin typeface="Arial" panose="020B0604020202020204" pitchFamily="34" charset="0"/>
                <a:cs typeface="Arial" panose="020B0604020202020204" pitchFamily="34" charset="0"/>
              </a:rPr>
              <a:t> </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6108" y="1513022"/>
            <a:ext cx="2247900" cy="274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8659090" y="2561456"/>
            <a:ext cx="2632365" cy="1477328"/>
          </a:xfrm>
          <a:prstGeom prst="rect">
            <a:avLst/>
          </a:prstGeom>
        </p:spPr>
        <p:txBody>
          <a:bodyPr wrap="square">
            <a:spAutoFit/>
          </a:bodyPr>
          <a:lstStyle/>
          <a:p>
            <a:r>
              <a:rPr lang="ru-RU" b="1" i="1" dirty="0">
                <a:solidFill>
                  <a:srgbClr val="CC3300"/>
                </a:solidFill>
                <a:latin typeface="Arial" panose="020B0604020202020204" pitchFamily="34" charset="0"/>
                <a:cs typeface="Arial" panose="020B0604020202020204" pitchFamily="34" charset="0"/>
              </a:rPr>
              <a:t>Кобяков Григорий </a:t>
            </a:r>
            <a:r>
              <a:rPr lang="ru-RU" b="1" i="1" dirty="0" err="1">
                <a:solidFill>
                  <a:srgbClr val="CC3300"/>
                </a:solidFill>
                <a:latin typeface="Arial" panose="020B0604020202020204" pitchFamily="34" charset="0"/>
                <a:cs typeface="Arial" panose="020B0604020202020204" pitchFamily="34" charset="0"/>
              </a:rPr>
              <a:t>Веденеевич</a:t>
            </a:r>
            <a:r>
              <a:rPr lang="ru-RU" b="1" i="1" dirty="0">
                <a:solidFill>
                  <a:srgbClr val="CC3300"/>
                </a:solidFill>
                <a:latin typeface="Arial" panose="020B0604020202020204" pitchFamily="34" charset="0"/>
                <a:cs typeface="Arial" panose="020B0604020202020204" pitchFamily="34" charset="0"/>
              </a:rPr>
              <a:t>, </a:t>
            </a:r>
          </a:p>
          <a:p>
            <a:r>
              <a:rPr lang="ru-RU" b="1" i="1" dirty="0">
                <a:solidFill>
                  <a:srgbClr val="CC3300"/>
                </a:solidFill>
                <a:latin typeface="Arial" panose="020B0604020202020204" pitchFamily="34" charset="0"/>
                <a:cs typeface="Arial" panose="020B0604020202020204" pitchFamily="34" charset="0"/>
              </a:rPr>
              <a:t> рядом Кобякова Матрена </a:t>
            </a:r>
            <a:r>
              <a:rPr lang="ru-RU" b="1" i="1" dirty="0" err="1">
                <a:solidFill>
                  <a:srgbClr val="CC3300"/>
                </a:solidFill>
                <a:latin typeface="Arial" panose="020B0604020202020204" pitchFamily="34" charset="0"/>
                <a:cs typeface="Arial" panose="020B0604020202020204" pitchFamily="34" charset="0"/>
              </a:rPr>
              <a:t>Веденеевна</a:t>
            </a:r>
            <a:r>
              <a:rPr lang="ru-RU" b="1" i="1" dirty="0">
                <a:solidFill>
                  <a:srgbClr val="CC3300"/>
                </a:solidFill>
                <a:latin typeface="Arial" panose="020B0604020202020204" pitchFamily="34" charset="0"/>
                <a:cs typeface="Arial" panose="020B0604020202020204" pitchFamily="34" charset="0"/>
              </a:rPr>
              <a:t> (жена)</a:t>
            </a: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955" y="4038784"/>
            <a:ext cx="2095500" cy="2438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6276108" y="5260446"/>
            <a:ext cx="2743201" cy="1754326"/>
          </a:xfrm>
          <a:prstGeom prst="rect">
            <a:avLst/>
          </a:prstGeom>
        </p:spPr>
        <p:txBody>
          <a:bodyPr wrap="square">
            <a:spAutoFit/>
          </a:bodyPr>
          <a:lstStyle/>
          <a:p>
            <a:r>
              <a:rPr lang="ru-RU" b="1" i="1" dirty="0">
                <a:solidFill>
                  <a:srgbClr val="CC3300"/>
                </a:solidFill>
                <a:latin typeface="Arial" panose="020B0604020202020204" pitchFamily="34" charset="0"/>
                <a:cs typeface="Arial" panose="020B0604020202020204" pitchFamily="34" charset="0"/>
              </a:rPr>
              <a:t>Кобяков Иван </a:t>
            </a:r>
            <a:r>
              <a:rPr lang="ru-RU" b="1" i="1" dirty="0" err="1">
                <a:solidFill>
                  <a:srgbClr val="CC3300"/>
                </a:solidFill>
                <a:latin typeface="Arial" panose="020B0604020202020204" pitchFamily="34" charset="0"/>
                <a:cs typeface="Arial" panose="020B0604020202020204" pitchFamily="34" charset="0"/>
              </a:rPr>
              <a:t>Веденеевич</a:t>
            </a:r>
            <a:r>
              <a:rPr lang="ru-RU" b="1" i="1" dirty="0">
                <a:solidFill>
                  <a:srgbClr val="CC3300"/>
                </a:solidFill>
                <a:latin typeface="Arial" panose="020B0604020202020204" pitchFamily="34" charset="0"/>
                <a:cs typeface="Arial" panose="020B0604020202020204" pitchFamily="34" charset="0"/>
              </a:rPr>
              <a:t> со своей женой, </a:t>
            </a:r>
          </a:p>
          <a:p>
            <a:r>
              <a:rPr lang="ru-RU" b="1" i="1" dirty="0">
                <a:solidFill>
                  <a:srgbClr val="CC3300"/>
                </a:solidFill>
                <a:latin typeface="Arial" panose="020B0604020202020204" pitchFamily="34" charset="0"/>
                <a:cs typeface="Arial" panose="020B0604020202020204" pitchFamily="34" charset="0"/>
              </a:rPr>
              <a:t> маленьким ребенком     и другом </a:t>
            </a:r>
          </a:p>
          <a:p>
            <a:r>
              <a:rPr lang="ru-RU" b="1" i="1" dirty="0">
                <a:solidFill>
                  <a:srgbClr val="CC33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32647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flipV="1">
            <a:off x="1056563" y="619444"/>
            <a:ext cx="4708161" cy="45719"/>
          </a:xfrm>
        </p:spPr>
        <p:txBody>
          <a:bodyPr>
            <a:normAutofit fontScale="90000"/>
          </a:bodyPr>
          <a:lstStyle/>
          <a:p>
            <a:r>
              <a:rPr lang="ru-RU" dirty="0"/>
              <a:t> </a:t>
            </a:r>
          </a:p>
        </p:txBody>
      </p:sp>
      <p:sp>
        <p:nvSpPr>
          <p:cNvPr id="8" name="Подзаголовок 7"/>
          <p:cNvSpPr>
            <a:spLocks noGrp="1"/>
          </p:cNvSpPr>
          <p:nvPr>
            <p:ph type="subTitle" idx="1"/>
          </p:nvPr>
        </p:nvSpPr>
        <p:spPr>
          <a:xfrm>
            <a:off x="692727" y="249382"/>
            <a:ext cx="5029200" cy="6248400"/>
          </a:xfrm>
        </p:spPr>
        <p:txBody>
          <a:bodyPr>
            <a:normAutofit/>
          </a:bodyPr>
          <a:lstStyle/>
          <a:p>
            <a:pPr algn="just">
              <a:lnSpc>
                <a:spcPct val="100000"/>
              </a:lnSpc>
            </a:pPr>
            <a:r>
              <a:rPr lang="ru-RU" sz="1600" b="1" i="1" dirty="0">
                <a:solidFill>
                  <a:srgbClr val="CC3300"/>
                </a:solidFill>
                <a:latin typeface="Arial" panose="020B0604020202020204" pitchFamily="34"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TextBox 1"/>
          <p:cNvSpPr txBox="1"/>
          <p:nvPr/>
        </p:nvSpPr>
        <p:spPr>
          <a:xfrm>
            <a:off x="6373504" y="515038"/>
            <a:ext cx="4817660" cy="646331"/>
          </a:xfrm>
          <a:prstGeom prst="rect">
            <a:avLst/>
          </a:prstGeom>
          <a:noFill/>
        </p:spPr>
        <p:txBody>
          <a:bodyPr wrap="square" rtlCol="0">
            <a:prstTxWarp prst="textWave2">
              <a:avLst>
                <a:gd name="adj1" fmla="val 0"/>
                <a:gd name="adj2" fmla="val 850"/>
              </a:avLst>
            </a:prstTxWarp>
            <a:spAutoFit/>
          </a:bodyPr>
          <a:lstStyle/>
          <a:p>
            <a:r>
              <a:rPr lang="ru-RU" dirty="0"/>
              <a:t> </a:t>
            </a:r>
          </a:p>
        </p:txBody>
      </p:sp>
      <p:sp>
        <p:nvSpPr>
          <p:cNvPr id="3" name="Прямоугольник 2"/>
          <p:cNvSpPr/>
          <p:nvPr/>
        </p:nvSpPr>
        <p:spPr>
          <a:xfrm>
            <a:off x="6276109" y="117693"/>
            <a:ext cx="5098473" cy="6494085"/>
          </a:xfrm>
          <a:prstGeom prst="rect">
            <a:avLst/>
          </a:prstGeom>
        </p:spPr>
        <p:txBody>
          <a:bodyPr wrap="square">
            <a:spAutoFit/>
          </a:bodyPr>
          <a:lstStyle/>
          <a:p>
            <a:pPr algn="just">
              <a:lnSpc>
                <a:spcPct val="100000"/>
              </a:lnSpc>
            </a:pPr>
            <a:r>
              <a:rPr lang="ru-RU" sz="1600" b="1" i="1" dirty="0">
                <a:solidFill>
                  <a:srgbClr val="CC3300"/>
                </a:solidFill>
                <a:latin typeface="Arial" panose="020B0604020202020204" pitchFamily="34" charset="0"/>
                <a:cs typeface="Arial" panose="020B0604020202020204" pitchFamily="34" charset="0"/>
              </a:rPr>
              <a:t>Кобяков Григорий Григорьевич мой прадед, сын Кобякова Григория </a:t>
            </a:r>
            <a:r>
              <a:rPr lang="ru-RU" sz="1600" b="1" i="1" dirty="0" err="1">
                <a:solidFill>
                  <a:srgbClr val="CC3300"/>
                </a:solidFill>
                <a:latin typeface="Arial" panose="020B0604020202020204" pitchFamily="34" charset="0"/>
                <a:cs typeface="Arial" panose="020B0604020202020204" pitchFamily="34" charset="0"/>
              </a:rPr>
              <a:t>Веденеевича</a:t>
            </a:r>
            <a:r>
              <a:rPr lang="ru-RU" sz="1600" b="1" i="1" dirty="0">
                <a:solidFill>
                  <a:srgbClr val="CC3300"/>
                </a:solidFill>
                <a:latin typeface="Arial" panose="020B0604020202020204" pitchFamily="34" charset="0"/>
                <a:cs typeface="Arial" panose="020B0604020202020204" pitchFamily="34" charset="0"/>
              </a:rPr>
              <a:t> родился в 1919 году с селе </a:t>
            </a:r>
            <a:r>
              <a:rPr lang="ru-RU" sz="1600" b="1" i="1" dirty="0" err="1">
                <a:solidFill>
                  <a:srgbClr val="CC3300"/>
                </a:solidFill>
                <a:latin typeface="Arial" panose="020B0604020202020204" pitchFamily="34" charset="0"/>
                <a:cs typeface="Arial" panose="020B0604020202020204" pitchFamily="34" charset="0"/>
              </a:rPr>
              <a:t>Федосово</a:t>
            </a:r>
            <a:r>
              <a:rPr lang="ru-RU" sz="1600" b="1" i="1" dirty="0">
                <a:solidFill>
                  <a:srgbClr val="CC3300"/>
                </a:solidFill>
                <a:latin typeface="Arial" panose="020B0604020202020204" pitchFamily="34" charset="0"/>
                <a:cs typeface="Arial" panose="020B0604020202020204" pitchFamily="34" charset="0"/>
              </a:rPr>
              <a:t> Красноярского края. После окончания </a:t>
            </a:r>
            <a:r>
              <a:rPr lang="ru-RU" sz="1600" b="1" i="1" dirty="0" err="1">
                <a:solidFill>
                  <a:srgbClr val="CC3300"/>
                </a:solidFill>
                <a:latin typeface="Arial" panose="020B0604020202020204" pitchFamily="34" charset="0"/>
                <a:cs typeface="Arial" panose="020B0604020202020204" pitchFamily="34" charset="0"/>
              </a:rPr>
              <a:t>Балахтинской</a:t>
            </a:r>
            <a:r>
              <a:rPr lang="ru-RU" sz="1600" b="1" i="1" dirty="0">
                <a:solidFill>
                  <a:srgbClr val="CC3300"/>
                </a:solidFill>
                <a:latin typeface="Arial" panose="020B0604020202020204" pitchFamily="34" charset="0"/>
                <a:cs typeface="Arial" panose="020B0604020202020204" pitchFamily="34" charset="0"/>
              </a:rPr>
              <a:t> средней школы и краткосрочных учительских курсов стал преподавателем математики. В 1939 году призван в армию. Прослужил в ее рядах до конца 1946 года, стал офицером, командиром зенитно-артиллерийской батареи. Участвовал в Великой Отечественной войне. В дальнейшем связал свою жизнь с журналистикой, редактировал районную газету в Красноярском крае. Переехал жить в Забайкалье.  Был принят в Союз писателей СССР.  </a:t>
            </a:r>
          </a:p>
          <a:p>
            <a:pPr algn="just">
              <a:lnSpc>
                <a:spcPct val="100000"/>
              </a:lnSpc>
            </a:pPr>
            <a:r>
              <a:rPr lang="ru-RU" sz="1600" b="1" i="1" dirty="0">
                <a:solidFill>
                  <a:srgbClr val="CC3300"/>
                </a:solidFill>
                <a:latin typeface="Arial" panose="020B0604020202020204" pitchFamily="34" charset="0"/>
                <a:cs typeface="Arial" panose="020B0604020202020204" pitchFamily="34" charset="0"/>
              </a:rPr>
              <a:t>  Все мои прапрадедушки  и прадедушки служили и воевали, награждены орденами и медалями.</a:t>
            </a:r>
          </a:p>
          <a:p>
            <a:pPr algn="just">
              <a:lnSpc>
                <a:spcPct val="100000"/>
              </a:lnSpc>
            </a:pPr>
            <a:r>
              <a:rPr lang="ru-RU" sz="1600" b="1" i="1" dirty="0">
                <a:solidFill>
                  <a:srgbClr val="CC3300"/>
                </a:solidFill>
                <a:latin typeface="Arial" panose="020B0604020202020204" pitchFamily="34" charset="0"/>
                <a:cs typeface="Arial" panose="020B0604020202020204" pitchFamily="34" charset="0"/>
              </a:rPr>
              <a:t>Все они познали нужду и всю жизнь трудились, не покладая рук. По словам моей бабушки, родственники маминой линии родились  в </a:t>
            </a:r>
            <a:r>
              <a:rPr lang="ru-RU" sz="1600" b="1" i="1" dirty="0" err="1">
                <a:solidFill>
                  <a:srgbClr val="CC3300"/>
                </a:solidFill>
                <a:latin typeface="Arial" panose="020B0604020202020204" pitchFamily="34" charset="0"/>
                <a:cs typeface="Arial" panose="020B0604020202020204" pitchFamily="34" charset="0"/>
              </a:rPr>
              <a:t>Федосово</a:t>
            </a:r>
            <a:r>
              <a:rPr lang="ru-RU" sz="1600" b="1" i="1" dirty="0">
                <a:solidFill>
                  <a:srgbClr val="CC3300"/>
                </a:solidFill>
                <a:latin typeface="Arial" panose="020B0604020202020204" pitchFamily="34" charset="0"/>
                <a:cs typeface="Arial" panose="020B0604020202020204" pitchFamily="34" charset="0"/>
              </a:rPr>
              <a:t> и  имеют общих предков. Может быть, поэтому  связаны одной неразрывной нитью и живут очень дружно, заботясь и помогая друг другу.</a:t>
            </a:r>
          </a:p>
          <a:p>
            <a:endParaRPr lang="ru-RU" sz="1600" dirty="0">
              <a:latin typeface="Arial" panose="020B0604020202020204" pitchFamily="34" charset="0"/>
              <a:cs typeface="Arial" panose="020B0604020202020204" pitchFamily="34" charset="0"/>
            </a:endParaRPr>
          </a:p>
        </p:txBody>
      </p:sp>
      <p:sp>
        <p:nvSpPr>
          <p:cNvPr id="4" name="Прямоугольник 3"/>
          <p:cNvSpPr/>
          <p:nvPr/>
        </p:nvSpPr>
        <p:spPr>
          <a:xfrm>
            <a:off x="651164" y="1055913"/>
            <a:ext cx="5126181" cy="4801314"/>
          </a:xfrm>
          <a:prstGeom prst="rect">
            <a:avLst/>
          </a:prstGeom>
        </p:spPr>
        <p:txBody>
          <a:bodyPr wrap="square">
            <a:spAutoFit/>
          </a:bodyPr>
          <a:lstStyle/>
          <a:p>
            <a:pPr algn="just"/>
            <a:r>
              <a:rPr lang="ru-RU" b="1" i="1" dirty="0">
                <a:solidFill>
                  <a:srgbClr val="CC3300"/>
                </a:solidFill>
                <a:latin typeface="Arial" panose="020B0604020202020204" pitchFamily="34" charset="0"/>
                <a:cs typeface="Arial" panose="020B0604020202020204" pitchFamily="34" charset="0"/>
              </a:rPr>
              <a:t>Кобяков Иван </a:t>
            </a:r>
            <a:r>
              <a:rPr lang="ru-RU" b="1" i="1" dirty="0" err="1">
                <a:solidFill>
                  <a:srgbClr val="CC3300"/>
                </a:solidFill>
                <a:latin typeface="Arial" panose="020B0604020202020204" pitchFamily="34" charset="0"/>
                <a:cs typeface="Arial" panose="020B0604020202020204" pitchFamily="34" charset="0"/>
              </a:rPr>
              <a:t>Веденеевич</a:t>
            </a:r>
            <a:r>
              <a:rPr lang="ru-RU" b="1" i="1" dirty="0">
                <a:solidFill>
                  <a:srgbClr val="CC3300"/>
                </a:solidFill>
                <a:latin typeface="Arial" panose="020B0604020202020204" pitchFamily="34" charset="0"/>
                <a:cs typeface="Arial" panose="020B0604020202020204" pitchFamily="34" charset="0"/>
              </a:rPr>
              <a:t> родной брат прапрадеда  Григория </a:t>
            </a:r>
            <a:r>
              <a:rPr lang="ru-RU" b="1" i="1" dirty="0" err="1">
                <a:solidFill>
                  <a:srgbClr val="CC3300"/>
                </a:solidFill>
                <a:latin typeface="Arial" panose="020B0604020202020204" pitchFamily="34" charset="0"/>
                <a:cs typeface="Arial" panose="020B0604020202020204" pitchFamily="34" charset="0"/>
              </a:rPr>
              <a:t>Веденеевича</a:t>
            </a:r>
            <a:r>
              <a:rPr lang="ru-RU" b="1" i="1" dirty="0">
                <a:solidFill>
                  <a:srgbClr val="CC3300"/>
                </a:solidFill>
                <a:latin typeface="Arial" panose="020B0604020202020204" pitchFamily="34" charset="0"/>
                <a:cs typeface="Arial" panose="020B0604020202020204" pitchFamily="34" charset="0"/>
              </a:rPr>
              <a:t>. Служил на флоте во время </a:t>
            </a:r>
            <a:r>
              <a:rPr lang="ru-RU" b="1" i="1" dirty="0" err="1">
                <a:solidFill>
                  <a:srgbClr val="CC3300"/>
                </a:solidFill>
                <a:latin typeface="Arial" panose="020B0604020202020204" pitchFamily="34" charset="0"/>
                <a:cs typeface="Arial" panose="020B0604020202020204" pitchFamily="34" charset="0"/>
              </a:rPr>
              <a:t>Русско</a:t>
            </a:r>
            <a:r>
              <a:rPr lang="ru-RU" b="1" i="1" dirty="0">
                <a:solidFill>
                  <a:srgbClr val="CC3300"/>
                </a:solidFill>
                <a:latin typeface="Arial" panose="020B0604020202020204" pitchFamily="34" charset="0"/>
                <a:cs typeface="Arial" panose="020B0604020202020204" pitchFamily="34" charset="0"/>
              </a:rPr>
              <a:t> - Японской войны. В 1904 году служил матросом на лодке «</a:t>
            </a:r>
            <a:r>
              <a:rPr lang="ru-RU" b="1" i="1" dirty="0" err="1">
                <a:solidFill>
                  <a:srgbClr val="CC3300"/>
                </a:solidFill>
                <a:latin typeface="Arial" panose="020B0604020202020204" pitchFamily="34" charset="0"/>
                <a:cs typeface="Arial" panose="020B0604020202020204" pitchFamily="34" charset="0"/>
              </a:rPr>
              <a:t>Кореецъ</a:t>
            </a:r>
            <a:r>
              <a:rPr lang="ru-RU" b="1" i="1" dirty="0">
                <a:solidFill>
                  <a:srgbClr val="CC3300"/>
                </a:solidFill>
                <a:latin typeface="Arial" panose="020B0604020202020204" pitchFamily="34" charset="0"/>
                <a:cs typeface="Arial" panose="020B0604020202020204" pitchFamily="34" charset="0"/>
              </a:rPr>
              <a:t>». Бабушка рассказывала о легендарном бое, участником которого стал прапрадед. После боя лодка «</a:t>
            </a:r>
            <a:r>
              <a:rPr lang="ru-RU" b="1" i="1" dirty="0" err="1">
                <a:solidFill>
                  <a:srgbClr val="CC3300"/>
                </a:solidFill>
                <a:latin typeface="Arial" panose="020B0604020202020204" pitchFamily="34" charset="0"/>
                <a:cs typeface="Arial" panose="020B0604020202020204" pitchFamily="34" charset="0"/>
              </a:rPr>
              <a:t>Кореецъ</a:t>
            </a:r>
            <a:r>
              <a:rPr lang="ru-RU" b="1" i="1" dirty="0">
                <a:solidFill>
                  <a:srgbClr val="CC3300"/>
                </a:solidFill>
                <a:latin typeface="Arial" panose="020B0604020202020204" pitchFamily="34" charset="0"/>
                <a:cs typeface="Arial" panose="020B0604020202020204" pitchFamily="34" charset="0"/>
              </a:rPr>
              <a:t>» была взорвана экипажем. Иван </a:t>
            </a:r>
            <a:r>
              <a:rPr lang="ru-RU" b="1" i="1" dirty="0" err="1">
                <a:solidFill>
                  <a:srgbClr val="CC3300"/>
                </a:solidFill>
                <a:latin typeface="Arial" panose="020B0604020202020204" pitchFamily="34" charset="0"/>
                <a:cs typeface="Arial" panose="020B0604020202020204" pitchFamily="34" charset="0"/>
              </a:rPr>
              <a:t>Веденеевич</a:t>
            </a:r>
            <a:r>
              <a:rPr lang="ru-RU" b="1" i="1" dirty="0">
                <a:solidFill>
                  <a:srgbClr val="CC3300"/>
                </a:solidFill>
                <a:latin typeface="Arial" panose="020B0604020202020204" pitchFamily="34" charset="0"/>
                <a:cs typeface="Arial" panose="020B0604020202020204" pitchFamily="34" charset="0"/>
              </a:rPr>
              <a:t> тяжело ранен и отправлен в госпиталь. После выздоровления вернулся во Владивосток и служил на лодке «</a:t>
            </a:r>
            <a:r>
              <a:rPr lang="ru-RU" b="1" i="1" dirty="0" err="1">
                <a:solidFill>
                  <a:srgbClr val="CC3300"/>
                </a:solidFill>
                <a:latin typeface="Arial" panose="020B0604020202020204" pitchFamily="34" charset="0"/>
                <a:cs typeface="Arial" panose="020B0604020202020204" pitchFamily="34" charset="0"/>
              </a:rPr>
              <a:t>Манджуръ</a:t>
            </a:r>
            <a:r>
              <a:rPr lang="ru-RU" b="1" i="1" dirty="0">
                <a:solidFill>
                  <a:srgbClr val="CC3300"/>
                </a:solidFill>
                <a:latin typeface="Arial" panose="020B0604020202020204" pitchFamily="34" charset="0"/>
                <a:cs typeface="Arial" panose="020B0604020202020204" pitchFamily="34" charset="0"/>
              </a:rPr>
              <a:t>» Сибирской флотилии. Был участником событий Первой мировой войны. После войны вернулся в деревню </a:t>
            </a:r>
            <a:r>
              <a:rPr lang="ru-RU" b="1" i="1" dirty="0" err="1">
                <a:solidFill>
                  <a:srgbClr val="CC3300"/>
                </a:solidFill>
                <a:latin typeface="Arial" panose="020B0604020202020204" pitchFamily="34" charset="0"/>
                <a:cs typeface="Arial" panose="020B0604020202020204" pitchFamily="34" charset="0"/>
              </a:rPr>
              <a:t>Федосово</a:t>
            </a:r>
            <a:r>
              <a:rPr lang="ru-RU" b="1" i="1" dirty="0">
                <a:solidFill>
                  <a:srgbClr val="CC3300"/>
                </a:solidFill>
                <a:latin typeface="Arial" panose="020B0604020202020204" pitchFamily="34" charset="0"/>
                <a:cs typeface="Arial" panose="020B0604020202020204" pitchFamily="34" charset="0"/>
              </a:rPr>
              <a:t>. Иван </a:t>
            </a:r>
            <a:r>
              <a:rPr lang="ru-RU" b="1" i="1" dirty="0" err="1">
                <a:solidFill>
                  <a:srgbClr val="CC3300"/>
                </a:solidFill>
                <a:latin typeface="Arial" panose="020B0604020202020204" pitchFamily="34" charset="0"/>
                <a:cs typeface="Arial" panose="020B0604020202020204" pitchFamily="34" charset="0"/>
              </a:rPr>
              <a:t>Веденеевич</a:t>
            </a:r>
            <a:r>
              <a:rPr lang="ru-RU" b="1" i="1" dirty="0">
                <a:solidFill>
                  <a:srgbClr val="CC3300"/>
                </a:solidFill>
                <a:latin typeface="Arial" panose="020B0604020202020204" pitchFamily="34" charset="0"/>
                <a:cs typeface="Arial" panose="020B0604020202020204" pitchFamily="34" charset="0"/>
              </a:rPr>
              <a:t> прожил 103 года, в 1983 году умер.  </a:t>
            </a:r>
          </a:p>
        </p:txBody>
      </p:sp>
    </p:spTree>
    <p:extLst>
      <p:ext uri="{BB962C8B-B14F-4D97-AF65-F5344CB8AC3E}">
        <p14:creationId xmlns:p14="http://schemas.microsoft.com/office/powerpoint/2010/main" val="2287409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a:off x="706583" y="304800"/>
            <a:ext cx="5058142" cy="6137563"/>
          </a:xfrm>
        </p:spPr>
        <p:txBody>
          <a:bodyPr>
            <a:noAutofit/>
          </a:bodyPr>
          <a:lstStyle/>
          <a:p>
            <a:pPr algn="just"/>
            <a:r>
              <a:rPr lang="ru-RU" sz="2200" i="1" dirty="0">
                <a:solidFill>
                  <a:srgbClr val="990000"/>
                </a:solidFill>
                <a:latin typeface="Arial Narrow" panose="020B0606020202030204" pitchFamily="34" charset="0"/>
              </a:rPr>
              <a:t> </a:t>
            </a:r>
          </a:p>
        </p:txBody>
      </p:sp>
      <p:sp>
        <p:nvSpPr>
          <p:cNvPr id="8" name="Подзаголовок 7"/>
          <p:cNvSpPr>
            <a:spLocks noGrp="1"/>
          </p:cNvSpPr>
          <p:nvPr>
            <p:ph type="subTitle" idx="1"/>
          </p:nvPr>
        </p:nvSpPr>
        <p:spPr>
          <a:xfrm>
            <a:off x="540327" y="294006"/>
            <a:ext cx="5195455" cy="6247864"/>
          </a:xfrm>
        </p:spPr>
        <p:txBody>
          <a:bodyPr>
            <a:noAutofit/>
          </a:bodyPr>
          <a:lstStyle/>
          <a:p>
            <a:pPr algn="just"/>
            <a:r>
              <a:rPr lang="ru-RU" b="1" dirty="0">
                <a:latin typeface="Arial Narrow" panose="020B0606020202030204" pitchFamily="34" charset="0"/>
              </a:rPr>
              <a:t>		</a:t>
            </a:r>
            <a:r>
              <a:rPr lang="ru-RU" b="1" i="1" dirty="0">
                <a:solidFill>
                  <a:srgbClr val="993300"/>
                </a:solidFill>
                <a:latin typeface="Arial Narrow" panose="020B0606020202030204" pitchFamily="34" charset="0"/>
              </a:rPr>
              <a:t>Предисловие</a:t>
            </a:r>
          </a:p>
          <a:p>
            <a:pPr algn="just"/>
            <a:r>
              <a:rPr lang="ru-RU" sz="2200" b="1" i="1" dirty="0">
                <a:solidFill>
                  <a:srgbClr val="993300"/>
                </a:solidFill>
                <a:latin typeface="Arial Narrow" panose="020B0606020202030204" pitchFamily="34" charset="0"/>
              </a:rPr>
              <a:t>Работа, которую мы представляем на конкурс «Человек в истории. 20 век», является итогом коллективного труда детей начальной школы. Которым исполнилось сегодня 10, 11 лет. Мы хорошо осознаём, что наш труд не вписывается в формат конкурса. Но наше твёрдое убеждение: познание истории своего народа начинать нужно как можно раньше. Поэтому, ребята начальной школы взялись за создание своего маленького сборника о прадедушках и прабабушках, которых многие из них даже уже не застали в живых. Зачем мы проделали эту работу?!  Дети учились собирать сведения о своих близких, задавать вопросы, записывать информацию, так как они её услышали и поняли.</a:t>
            </a:r>
          </a:p>
        </p:txBody>
      </p:sp>
      <p:sp>
        <p:nvSpPr>
          <p:cNvPr id="2" name="TextBox 1"/>
          <p:cNvSpPr txBox="1"/>
          <p:nvPr/>
        </p:nvSpPr>
        <p:spPr>
          <a:xfrm>
            <a:off x="6373504" y="515038"/>
            <a:ext cx="4817660" cy="646331"/>
          </a:xfrm>
          <a:prstGeom prst="rect">
            <a:avLst/>
          </a:prstGeom>
          <a:noFill/>
        </p:spPr>
        <p:txBody>
          <a:bodyPr wrap="square" rtlCol="0">
            <a:prstTxWarp prst="textWave2">
              <a:avLst>
                <a:gd name="adj1" fmla="val 0"/>
                <a:gd name="adj2" fmla="val 850"/>
              </a:avLst>
            </a:prstTxWarp>
            <a:spAutoFit/>
          </a:bodyPr>
          <a:lstStyle/>
          <a:p>
            <a:r>
              <a:rPr lang="ru-RU" dirty="0"/>
              <a:t> </a:t>
            </a:r>
          </a:p>
        </p:txBody>
      </p:sp>
      <p:sp>
        <p:nvSpPr>
          <p:cNvPr id="3" name="Прямоугольник 2"/>
          <p:cNvSpPr/>
          <p:nvPr/>
        </p:nvSpPr>
        <p:spPr>
          <a:xfrm>
            <a:off x="6276108" y="294006"/>
            <a:ext cx="5167747" cy="6247864"/>
          </a:xfrm>
          <a:prstGeom prst="rect">
            <a:avLst/>
          </a:prstGeom>
        </p:spPr>
        <p:txBody>
          <a:bodyPr wrap="square">
            <a:spAutoFit/>
          </a:bodyPr>
          <a:lstStyle/>
          <a:p>
            <a:pPr algn="just"/>
            <a:r>
              <a:rPr lang="ru-RU" sz="2000" b="1" i="1" dirty="0">
                <a:solidFill>
                  <a:srgbClr val="993300"/>
                </a:solidFill>
                <a:latin typeface="Arial Narrow" panose="020B0606020202030204" pitchFamily="34" charset="0"/>
              </a:rPr>
              <a:t>Кто-то скажет, для них это ещё рановато, поэтому некоторые сочинения подправлены заботливой рукой родителей. Мы специально, ничего не меняли в ребячьих работах, для того, чтобы став старше они могли сравнить свои первые опусы, с тем чему они научатся дальше. Кто-то сумел найти крошечные отрывочные сведения, кому-то повезло больше, в семье сохранились документы, фото, сведения о родном солдате. Но в нашем представлении, все попытки наших малышей равновелики, потому что они выполнили главную задачу, в них проснулся интерес к судьбе своих близких, своего края, к своей Отчизне. А дальше этот интерес, мы надеемся, станет искренней любовью к истории России. </a:t>
            </a:r>
          </a:p>
          <a:p>
            <a:pPr algn="just"/>
            <a:r>
              <a:rPr lang="ru-RU" sz="2000" b="1" i="1" dirty="0">
                <a:solidFill>
                  <a:srgbClr val="993300"/>
                </a:solidFill>
                <a:latin typeface="Arial Narrow" panose="020B0606020202030204" pitchFamily="34" charset="0"/>
              </a:rPr>
              <a:t>Учителя школы № 64</a:t>
            </a:r>
          </a:p>
          <a:p>
            <a:pPr algn="just"/>
            <a:r>
              <a:rPr lang="ru-RU" sz="2000" b="1" i="1" dirty="0">
                <a:solidFill>
                  <a:srgbClr val="993300"/>
                </a:solidFill>
                <a:latin typeface="Arial Narrow" panose="020B0606020202030204" pitchFamily="34" charset="0"/>
              </a:rPr>
              <a:t>Королева Ольга Петровна, </a:t>
            </a:r>
          </a:p>
          <a:p>
            <a:pPr algn="just"/>
            <a:r>
              <a:rPr lang="ru-RU" sz="2000" b="1" i="1" dirty="0" err="1">
                <a:solidFill>
                  <a:srgbClr val="993300"/>
                </a:solidFill>
                <a:latin typeface="Arial Narrow" panose="020B0606020202030204" pitchFamily="34" charset="0"/>
              </a:rPr>
              <a:t>Купрякова</a:t>
            </a:r>
            <a:r>
              <a:rPr lang="ru-RU" sz="2000" b="1" i="1" dirty="0">
                <a:solidFill>
                  <a:srgbClr val="993300"/>
                </a:solidFill>
                <a:latin typeface="Arial Narrow" panose="020B0606020202030204" pitchFamily="34" charset="0"/>
              </a:rPr>
              <a:t> Ирина Владимировна.</a:t>
            </a:r>
          </a:p>
        </p:txBody>
      </p:sp>
    </p:spTree>
    <p:extLst>
      <p:ext uri="{BB962C8B-B14F-4D97-AF65-F5344CB8AC3E}">
        <p14:creationId xmlns:p14="http://schemas.microsoft.com/office/powerpoint/2010/main" val="1886777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a:off x="1056563" y="665163"/>
            <a:ext cx="4708161" cy="173040"/>
          </a:xfrm>
        </p:spPr>
        <p:txBody>
          <a:bodyPr>
            <a:normAutofit fontScale="90000"/>
          </a:bodyPr>
          <a:lstStyle/>
          <a:p>
            <a:r>
              <a:rPr lang="ru-RU" dirty="0"/>
              <a:t> </a:t>
            </a:r>
          </a:p>
        </p:txBody>
      </p:sp>
      <p:sp>
        <p:nvSpPr>
          <p:cNvPr id="8" name="Подзаголовок 7"/>
          <p:cNvSpPr>
            <a:spLocks noGrp="1"/>
          </p:cNvSpPr>
          <p:nvPr>
            <p:ph type="subTitle" idx="1"/>
          </p:nvPr>
        </p:nvSpPr>
        <p:spPr>
          <a:xfrm>
            <a:off x="665019" y="346364"/>
            <a:ext cx="5029200" cy="6109854"/>
          </a:xfrm>
        </p:spPr>
        <p:txBody>
          <a:bodyPr/>
          <a:lstStyle/>
          <a:p>
            <a:endParaRPr lang="ru-RU" dirty="0"/>
          </a:p>
        </p:txBody>
      </p:sp>
      <p:sp>
        <p:nvSpPr>
          <p:cNvPr id="2" name="TextBox 1"/>
          <p:cNvSpPr txBox="1"/>
          <p:nvPr/>
        </p:nvSpPr>
        <p:spPr>
          <a:xfrm>
            <a:off x="6373504" y="515038"/>
            <a:ext cx="4817660" cy="646331"/>
          </a:xfrm>
          <a:prstGeom prst="rect">
            <a:avLst/>
          </a:prstGeom>
          <a:noFill/>
        </p:spPr>
        <p:txBody>
          <a:bodyPr wrap="square" rtlCol="0">
            <a:prstTxWarp prst="textWave2">
              <a:avLst>
                <a:gd name="adj1" fmla="val 6165"/>
                <a:gd name="adj2" fmla="val 850"/>
              </a:avLst>
            </a:prstTxWarp>
            <a:spAutoFit/>
          </a:bodyPr>
          <a:lstStyle/>
          <a:p>
            <a:r>
              <a:rPr lang="ru-RU" dirty="0"/>
              <a:t> </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472" y="304800"/>
            <a:ext cx="5135310" cy="36324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127" y="3729471"/>
            <a:ext cx="2156889" cy="26713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6248399" y="304800"/>
            <a:ext cx="5223165" cy="6032421"/>
          </a:xfrm>
          <a:prstGeom prst="rect">
            <a:avLst/>
          </a:prstGeom>
        </p:spPr>
        <p:txBody>
          <a:bodyPr wrap="square">
            <a:spAutoFit/>
          </a:bodyPr>
          <a:lstStyle/>
          <a:p>
            <a:pPr algn="just"/>
            <a:r>
              <a:rPr lang="ru-RU" dirty="0"/>
              <a:t>	</a:t>
            </a:r>
            <a:r>
              <a:rPr lang="ru-RU" sz="1600" b="1" i="1" dirty="0">
                <a:solidFill>
                  <a:srgbClr val="CC3300"/>
                </a:solidFill>
                <a:latin typeface="Arial" panose="020B0604020202020204" pitchFamily="34" charset="0"/>
                <a:cs typeface="Arial" panose="020B0604020202020204" pitchFamily="34" charset="0"/>
              </a:rPr>
              <a:t>ИСТОРИЯ МОЕЙ СЕМЬИ В ГОДЫ ВОВ.</a:t>
            </a:r>
          </a:p>
          <a:p>
            <a:pPr algn="just"/>
            <a:r>
              <a:rPr lang="ru-RU" sz="1600" b="1" i="1" dirty="0">
                <a:solidFill>
                  <a:srgbClr val="CC3300"/>
                </a:solidFill>
                <a:latin typeface="Arial" panose="020B0604020202020204" pitchFamily="34" charset="0"/>
                <a:cs typeface="Arial" panose="020B0604020202020204" pitchFamily="34" charset="0"/>
              </a:rPr>
              <a:t>			</a:t>
            </a:r>
            <a:r>
              <a:rPr lang="ru-RU" sz="1600" b="1" i="1" dirty="0" err="1">
                <a:solidFill>
                  <a:srgbClr val="CC3300"/>
                </a:solidFill>
                <a:latin typeface="Arial" panose="020B0604020202020204" pitchFamily="34" charset="0"/>
                <a:cs typeface="Arial" panose="020B0604020202020204" pitchFamily="34" charset="0"/>
              </a:rPr>
              <a:t>Ситникова</a:t>
            </a:r>
            <a:r>
              <a:rPr lang="ru-RU" sz="1600" b="1" i="1" dirty="0">
                <a:solidFill>
                  <a:srgbClr val="CC3300"/>
                </a:solidFill>
                <a:latin typeface="Arial" panose="020B0604020202020204" pitchFamily="34" charset="0"/>
                <a:cs typeface="Arial" panose="020B0604020202020204" pitchFamily="34" charset="0"/>
              </a:rPr>
              <a:t> Леся</a:t>
            </a:r>
          </a:p>
          <a:p>
            <a:pPr algn="just"/>
            <a:r>
              <a:rPr lang="ru-RU" sz="1600" b="1" i="1" dirty="0">
                <a:solidFill>
                  <a:srgbClr val="CC3300"/>
                </a:solidFill>
                <a:latin typeface="Arial" panose="020B0604020202020204" pitchFamily="34" charset="0"/>
                <a:cs typeface="Arial" panose="020B0604020202020204" pitchFamily="34" charset="0"/>
              </a:rPr>
              <a:t>     Как и у большинства жителей современной России,  история моей семьи тесно связана с событиями Великой Отечественной войны.</a:t>
            </a:r>
          </a:p>
          <a:p>
            <a:pPr algn="just"/>
            <a:r>
              <a:rPr lang="ru-RU" sz="1600" b="1" i="1" dirty="0">
                <a:solidFill>
                  <a:srgbClr val="CC3300"/>
                </a:solidFill>
                <a:latin typeface="Arial" panose="020B0604020202020204" pitchFamily="34" charset="0"/>
                <a:cs typeface="Arial" panose="020B0604020202020204" pitchFamily="34" charset="0"/>
              </a:rPr>
              <a:t>     Мои прабабушки и прадедушки участвовали в этой войне по – разному. </a:t>
            </a:r>
          </a:p>
          <a:p>
            <a:pPr algn="just"/>
            <a:r>
              <a:rPr lang="ru-RU" sz="1600" b="1" i="1" dirty="0">
                <a:solidFill>
                  <a:srgbClr val="CC3300"/>
                </a:solidFill>
                <a:latin typeface="Arial" panose="020B0604020202020204" pitchFamily="34" charset="0"/>
                <a:cs typeface="Arial" panose="020B0604020202020204" pitchFamily="34" charset="0"/>
              </a:rPr>
              <a:t>Дед Грузин Егор Григорьевич (родился в 1914 г.) на войну не попал, был инвалидом. Работая на заводе, лишился глаза  - раскаленная металлическая окалина попала ему в глаз. Однако, когда пришла война, дед, к тому времени переселившийся вместе с молодой женой в один из колхозов Красноярского края, возглавлял продуктовые обозы, уходившие с юга нашего края в разные концы голодающей страны. Его супруга, Анна </a:t>
            </a:r>
            <a:r>
              <a:rPr lang="ru-RU" sz="1600" b="1" i="1" dirty="0" err="1">
                <a:solidFill>
                  <a:srgbClr val="CC3300"/>
                </a:solidFill>
                <a:latin typeface="Arial" panose="020B0604020202020204" pitchFamily="34" charset="0"/>
                <a:cs typeface="Arial" panose="020B0604020202020204" pitchFamily="34" charset="0"/>
              </a:rPr>
              <a:t>Власовна</a:t>
            </a:r>
            <a:r>
              <a:rPr lang="ru-RU" sz="1600" b="1" i="1" dirty="0">
                <a:solidFill>
                  <a:srgbClr val="CC3300"/>
                </a:solidFill>
                <a:latin typeface="Arial" panose="020B0604020202020204" pitchFamily="34" charset="0"/>
                <a:cs typeface="Arial" panose="020B0604020202020204" pitchFamily="34" charset="0"/>
              </a:rPr>
              <a:t> (родилась в 1921 году), в годы войны возглавляла женскую тракторную бригаду, работавшую на колхозных полях. Они оба были тружениками тыла, заслуженными колхозниками. До конца жизни сохранили активную жизненную позицию, пользовались заслуженным уважением своих односельчан.  </a:t>
            </a:r>
          </a:p>
        </p:txBody>
      </p:sp>
    </p:spTree>
    <p:extLst>
      <p:ext uri="{BB962C8B-B14F-4D97-AF65-F5344CB8AC3E}">
        <p14:creationId xmlns:p14="http://schemas.microsoft.com/office/powerpoint/2010/main" val="333722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504" y="515038"/>
            <a:ext cx="4817660" cy="646331"/>
          </a:xfrm>
          <a:prstGeom prst="rect">
            <a:avLst/>
          </a:prstGeom>
          <a:noFill/>
        </p:spPr>
        <p:txBody>
          <a:bodyPr wrap="square" rtlCol="0">
            <a:prstTxWarp prst="textWave2">
              <a:avLst>
                <a:gd name="adj1" fmla="val 20000"/>
                <a:gd name="adj2" fmla="val 850"/>
              </a:avLst>
            </a:prstTxWarp>
            <a:spAutoFit/>
          </a:bodyPr>
          <a:lstStyle/>
          <a:p>
            <a:r>
              <a:rPr lang="ru-RU" dirty="0"/>
              <a:t> </a:t>
            </a:r>
          </a:p>
        </p:txBody>
      </p:sp>
      <p:sp>
        <p:nvSpPr>
          <p:cNvPr id="3" name="Прямоугольник 2"/>
          <p:cNvSpPr/>
          <p:nvPr/>
        </p:nvSpPr>
        <p:spPr>
          <a:xfrm>
            <a:off x="688998" y="333203"/>
            <a:ext cx="5015345" cy="6186309"/>
          </a:xfrm>
          <a:prstGeom prst="rect">
            <a:avLst/>
          </a:prstGeom>
        </p:spPr>
        <p:txBody>
          <a:bodyPr wrap="square">
            <a:spAutoFit/>
          </a:bodyPr>
          <a:lstStyle/>
          <a:p>
            <a:pPr algn="just"/>
            <a:r>
              <a:rPr lang="ru-RU" b="1" i="1" dirty="0">
                <a:solidFill>
                  <a:srgbClr val="CC3300"/>
                </a:solidFill>
                <a:latin typeface="Arial" panose="020B0604020202020204" pitchFamily="34" charset="0"/>
                <a:cs typeface="Arial" panose="020B0604020202020204" pitchFamily="34" charset="0"/>
              </a:rPr>
              <a:t>Прожили долгую счастливую жизнь, отпраздновали бриллиантовую свадьбу. Никогда за свою долгую жизнь не хвалились своими заслугами, да и попросту, никогда, кроме 9 Мая, не говорили о трудностях, выпавших их поколению в  военные годы.</a:t>
            </a:r>
          </a:p>
          <a:p>
            <a:pPr algn="just"/>
            <a:r>
              <a:rPr lang="ru-RU" b="1" i="1" dirty="0">
                <a:solidFill>
                  <a:srgbClr val="CC3300"/>
                </a:solidFill>
                <a:latin typeface="Arial" panose="020B0604020202020204" pitchFamily="34" charset="0"/>
                <a:cs typeface="Arial" panose="020B0604020202020204" pitchFamily="34" charset="0"/>
              </a:rPr>
              <a:t>      Прабабушка с другой стороны -  </a:t>
            </a:r>
            <a:r>
              <a:rPr lang="ru-RU" b="1" i="1" dirty="0" err="1">
                <a:solidFill>
                  <a:srgbClr val="CC3300"/>
                </a:solidFill>
                <a:latin typeface="Arial" panose="020B0604020202020204" pitchFamily="34" charset="0"/>
                <a:cs typeface="Arial" panose="020B0604020202020204" pitchFamily="34" charset="0"/>
              </a:rPr>
              <a:t>Фистина</a:t>
            </a:r>
            <a:r>
              <a:rPr lang="ru-RU" b="1" i="1" dirty="0">
                <a:solidFill>
                  <a:srgbClr val="CC3300"/>
                </a:solidFill>
                <a:latin typeface="Arial" panose="020B0604020202020204" pitchFamily="34" charset="0"/>
                <a:cs typeface="Arial" panose="020B0604020202020204" pitchFamily="34" charset="0"/>
              </a:rPr>
              <a:t> Евдокия Тимофеевна (родилась в 1917 году) - в годы войны жила в Перми. Всю войну работала в тылу – прошла трудный путь: работала и в шахте, и на лесоповале в составе женских бригад. В то время женщины несли на себе трудную ношу, помогая мужчинам приближать победу. Бабушка вспоминала о войне нечасто, только когда ее израненные ноги «давали о себе знать»: промерзшие на морозах в неприспособленной для работы обуви – ботинках,  а потом и вовсе в резиновых сапогах (калошах).</a:t>
            </a:r>
          </a:p>
        </p:txBody>
      </p:sp>
      <p:sp>
        <p:nvSpPr>
          <p:cNvPr id="4" name="Прямоугольник 3"/>
          <p:cNvSpPr/>
          <p:nvPr/>
        </p:nvSpPr>
        <p:spPr>
          <a:xfrm>
            <a:off x="6262255" y="333203"/>
            <a:ext cx="5070764" cy="5509200"/>
          </a:xfrm>
          <a:prstGeom prst="rect">
            <a:avLst/>
          </a:prstGeom>
        </p:spPr>
        <p:txBody>
          <a:bodyPr wrap="square">
            <a:spAutoFit/>
          </a:bodyPr>
          <a:lstStyle/>
          <a:p>
            <a:pPr algn="just"/>
            <a:r>
              <a:rPr lang="ru-RU" sz="1600" b="1" i="1" dirty="0">
                <a:solidFill>
                  <a:srgbClr val="CC3300"/>
                </a:solidFill>
                <a:latin typeface="Arial" panose="020B0604020202020204" pitchFamily="34" charset="0"/>
                <a:cs typeface="Arial" panose="020B0604020202020204" pitchFamily="34" charset="0"/>
              </a:rPr>
              <a:t>А вот прадедушка - </a:t>
            </a:r>
            <a:r>
              <a:rPr lang="ru-RU" sz="1600" b="1" i="1" dirty="0" err="1">
                <a:solidFill>
                  <a:srgbClr val="CC3300"/>
                </a:solidFill>
                <a:latin typeface="Arial" panose="020B0604020202020204" pitchFamily="34" charset="0"/>
                <a:cs typeface="Arial" panose="020B0604020202020204" pitchFamily="34" charset="0"/>
              </a:rPr>
              <a:t>Фистин</a:t>
            </a:r>
            <a:r>
              <a:rPr lang="ru-RU" sz="1600" b="1" i="1" dirty="0">
                <a:solidFill>
                  <a:srgbClr val="CC3300"/>
                </a:solidFill>
                <a:latin typeface="Arial" panose="020B0604020202020204" pitchFamily="34" charset="0"/>
                <a:cs typeface="Arial" panose="020B0604020202020204" pitchFamily="34" charset="0"/>
              </a:rPr>
              <a:t> Иван Тимофеевич (родился в 1922 году), воевал. Ушел на фронт с самого начала войны. Был участником Битвы под Москвой, ранен. После госпиталя вернулся на фронт. Однако, после второго ранения, был демобилизован. Долго лечился.  Конец войны встретил в родном колхозе. Видел войну с разных сторон – солдатом на передовой, и тружеником тыла на истощенных просторах СССР. Награжден медалью «За боевые заслуги», которая вручалась отличившимся лицам </a:t>
            </a:r>
            <a:br>
              <a:rPr lang="ru-RU" sz="1600" b="1" i="1" dirty="0">
                <a:solidFill>
                  <a:srgbClr val="CC3300"/>
                </a:solidFill>
                <a:latin typeface="Arial" panose="020B0604020202020204" pitchFamily="34" charset="0"/>
                <a:cs typeface="Arial" panose="020B0604020202020204" pitchFamily="34" charset="0"/>
              </a:rPr>
            </a:br>
            <a:r>
              <a:rPr lang="ru-RU" sz="1600" b="1" i="1" dirty="0">
                <a:solidFill>
                  <a:srgbClr val="CC3300"/>
                </a:solidFill>
                <a:latin typeface="Arial" panose="020B0604020202020204" pitchFamily="34" charset="0"/>
                <a:cs typeface="Arial" panose="020B0604020202020204" pitchFamily="34" charset="0"/>
              </a:rPr>
              <a:t> за умелые, инициативные и смелые действия в бою, способствовавшие успешному выполнению боевых задач. Дед Иван с горечью вспоминал о годах войны, с возрастом все чаще на очередную годовщину, все родственники могли увидеть, что дед плакал…</a:t>
            </a:r>
          </a:p>
          <a:p>
            <a:pPr algn="just"/>
            <a:r>
              <a:rPr lang="ru-RU" sz="1600" b="1" i="1" dirty="0">
                <a:solidFill>
                  <a:srgbClr val="CC3300"/>
                </a:solidFill>
                <a:latin typeface="Arial" panose="020B0604020202020204" pitchFamily="34" charset="0"/>
                <a:cs typeface="Arial" panose="020B0604020202020204" pitchFamily="34" charset="0"/>
              </a:rPr>
              <a:t>     Конечно, никого из них уже нет в живых. Но все мы знаем, как ковалась та Победа…И помним, кому мы обязаны своей жизнью… </a:t>
            </a:r>
          </a:p>
        </p:txBody>
      </p:sp>
    </p:spTree>
    <p:extLst>
      <p:ext uri="{BB962C8B-B14F-4D97-AF65-F5344CB8AC3E}">
        <p14:creationId xmlns:p14="http://schemas.microsoft.com/office/powerpoint/2010/main" val="484131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17672" y="374073"/>
            <a:ext cx="5098473" cy="6206836"/>
          </a:xfrm>
        </p:spPr>
        <p:txBody>
          <a:bodyPr>
            <a:normAutofit/>
          </a:bodyPr>
          <a:lstStyle/>
          <a:p>
            <a:pPr marL="0" indent="0" algn="just">
              <a:buNone/>
            </a:pPr>
            <a:r>
              <a:rPr lang="ru-RU" sz="1600" b="1" i="1" dirty="0">
                <a:solidFill>
                  <a:srgbClr val="CC3300"/>
                </a:solidFill>
                <a:latin typeface="Arial" panose="020B0604020202020204" pitchFamily="34" charset="0"/>
                <a:cs typeface="Arial" panose="020B0604020202020204" pitchFamily="34" charset="0"/>
              </a:rPr>
              <a:t>Люди плакали и пели песни. В мирное время ей было присвоено звание «Труженик тыла», и в последствии оно было приравнено к званию «Ветеран Великой Отечественной войны». </a:t>
            </a:r>
          </a:p>
          <a:p>
            <a:pPr marL="0" indent="0" algn="just">
              <a:buNone/>
            </a:pPr>
            <a:r>
              <a:rPr lang="ru-RU" sz="1600" b="1" i="1" dirty="0">
                <a:solidFill>
                  <a:srgbClr val="CC3300"/>
                </a:solidFill>
                <a:latin typeface="Arial" panose="020B0604020202020204" pitchFamily="34" charset="0"/>
                <a:cs typeface="Arial" panose="020B0604020202020204" pitchFamily="34" charset="0"/>
              </a:rPr>
              <a:t>Моя прабабушка была очень добрая, хотя я её и плохо помню. Умерла она в 2010 году, на тот момент мне было всего 3 года. Я горжусь тем, что моя прабабушка внесла свой вклад в Победу нашего народа над фашизмом.</a:t>
            </a:r>
          </a:p>
          <a:p>
            <a:pPr marL="0" indent="0" algn="just">
              <a:buNone/>
            </a:pPr>
            <a:r>
              <a:rPr lang="ru-RU" sz="1600" b="1" i="1" dirty="0">
                <a:solidFill>
                  <a:srgbClr val="CC3300"/>
                </a:solidFill>
                <a:latin typeface="Arial" panose="020B0604020202020204" pitchFamily="34" charset="0"/>
                <a:cs typeface="Arial" panose="020B0604020202020204" pitchFamily="34" charset="0"/>
              </a:rPr>
              <a:t>Вот уже 7 лет прабабушки нет в живых, но наша семья помнит о ней. Нельзя забывать людей, которые, не жалея своих сил, здоровья и жизни, прошли настолько сложный путь для того, чтобы освободить нашу страну от фашистов, и чтобы мы жили в счастливом мире. Пусть война не напоминает о себе никогда! Светлая память всем героям, которые защищали нашу страну.</a:t>
            </a:r>
          </a:p>
          <a:p>
            <a:pPr marL="0" indent="0" algn="just">
              <a:buNone/>
            </a:pPr>
            <a:r>
              <a:rPr lang="ru-RU" sz="1600" b="1" i="1" dirty="0">
                <a:solidFill>
                  <a:srgbClr val="CC3300"/>
                </a:solidFill>
                <a:latin typeface="Arial" panose="020B0604020202020204" pitchFamily="34" charset="0"/>
                <a:cs typeface="Arial" panose="020B0604020202020204" pitchFamily="34" charset="0"/>
              </a:rPr>
              <a:t>Мы говорим: «Огромное, спасибо, нашим прадедам и прабабушкам, всем тем, кто участвовал в Великой Отечественной войне, кто подарил нам мирное детство!» </a:t>
            </a:r>
          </a:p>
          <a:p>
            <a:pPr marL="0" indent="0" algn="just">
              <a:buNone/>
            </a:pPr>
            <a:endParaRPr lang="ru-RU" sz="1600" b="1" i="1" dirty="0">
              <a:solidFill>
                <a:srgbClr val="CC3300"/>
              </a:solidFill>
              <a:latin typeface="Arial" panose="020B0604020202020204" pitchFamily="34" charset="0"/>
              <a:cs typeface="Arial" panose="020B0604020202020204" pitchFamily="34" charset="0"/>
            </a:endParaRPr>
          </a:p>
          <a:p>
            <a:pPr marL="0" indent="0" algn="just">
              <a:buNone/>
            </a:pPr>
            <a:r>
              <a:rPr lang="ru-RU" sz="1600" b="1" i="1" dirty="0">
                <a:solidFill>
                  <a:srgbClr val="CC3300"/>
                </a:solidFill>
                <a:latin typeface="Arial" panose="020B0604020202020204" pitchFamily="34" charset="0"/>
                <a:cs typeface="Arial" panose="020B0604020202020204" pitchFamily="34" charset="0"/>
              </a:rPr>
              <a:t>		            </a:t>
            </a:r>
            <a:r>
              <a:rPr lang="ru-RU" sz="1600" b="1" i="1" dirty="0" err="1">
                <a:solidFill>
                  <a:srgbClr val="CC3300"/>
                </a:solidFill>
                <a:latin typeface="Arial" panose="020B0604020202020204" pitchFamily="34" charset="0"/>
                <a:cs typeface="Arial" panose="020B0604020202020204" pitchFamily="34" charset="0"/>
              </a:rPr>
              <a:t>Шрайнер</a:t>
            </a:r>
            <a:r>
              <a:rPr lang="ru-RU" sz="1600" b="1" i="1" dirty="0">
                <a:solidFill>
                  <a:srgbClr val="CC3300"/>
                </a:solidFill>
                <a:latin typeface="Arial" panose="020B0604020202020204" pitchFamily="34" charset="0"/>
                <a:cs typeface="Arial" panose="020B0604020202020204" pitchFamily="34" charset="0"/>
              </a:rPr>
              <a:t> Анастасия</a:t>
            </a:r>
          </a:p>
          <a:p>
            <a:pPr marL="0" indent="0">
              <a:buNone/>
            </a:pPr>
            <a:endParaRPr lang="ru-RU" sz="1600" dirty="0"/>
          </a:p>
        </p:txBody>
      </p:sp>
      <p:sp>
        <p:nvSpPr>
          <p:cNvPr id="4" name="Объект 3"/>
          <p:cNvSpPr>
            <a:spLocks noGrp="1"/>
          </p:cNvSpPr>
          <p:nvPr>
            <p:ph idx="13"/>
          </p:nvPr>
        </p:nvSpPr>
        <p:spPr>
          <a:xfrm>
            <a:off x="651164" y="277091"/>
            <a:ext cx="5075078" cy="6206836"/>
          </a:xfrm>
        </p:spPr>
        <p:txBody>
          <a:bodyPr>
            <a:normAutofit fontScale="25000" lnSpcReduction="20000"/>
          </a:bodyPr>
          <a:lstStyle/>
          <a:p>
            <a:pPr marL="0" indent="0">
              <a:buNone/>
            </a:pPr>
            <a:r>
              <a:rPr lang="ru-RU" dirty="0"/>
              <a:t>			</a:t>
            </a:r>
            <a:r>
              <a:rPr lang="ru-RU" sz="2900" b="1" i="1" dirty="0">
                <a:solidFill>
                  <a:srgbClr val="CC3300"/>
                </a:solidFill>
                <a:latin typeface="Arial" panose="020B0604020202020204" pitchFamily="34" charset="0"/>
                <a:cs typeface="Arial" panose="020B0604020202020204" pitchFamily="34" charset="0"/>
              </a:rPr>
              <a:t> </a:t>
            </a:r>
          </a:p>
          <a:p>
            <a:pPr marL="0" indent="0" algn="ctr">
              <a:lnSpc>
                <a:spcPct val="120000"/>
              </a:lnSpc>
              <a:buNone/>
            </a:pPr>
            <a:r>
              <a:rPr lang="ru-RU" dirty="0"/>
              <a:t>	</a:t>
            </a:r>
            <a:r>
              <a:rPr lang="ru-RU" sz="6400" b="1" i="1" dirty="0">
                <a:solidFill>
                  <a:srgbClr val="CC3300"/>
                </a:solidFill>
                <a:latin typeface="Arial" panose="020B0604020202020204" pitchFamily="34" charset="0"/>
                <a:cs typeface="Arial" panose="020B0604020202020204" pitchFamily="34" charset="0"/>
              </a:rPr>
              <a:t>МОЯ ПРАБАБУШКА В ГОДЫ ВЕЛИКОЙ ОТЕЧЕСТВЕННОЙ ВОЙНЫ.</a:t>
            </a:r>
          </a:p>
          <a:p>
            <a:pPr marL="0" indent="0" algn="just">
              <a:lnSpc>
                <a:spcPct val="120000"/>
              </a:lnSpc>
              <a:buNone/>
            </a:pPr>
            <a:r>
              <a:rPr lang="ru-RU" sz="6400" b="1" i="1" dirty="0">
                <a:solidFill>
                  <a:srgbClr val="CC3300"/>
                </a:solidFill>
                <a:latin typeface="Arial" panose="020B0604020202020204" pitchFamily="34" charset="0"/>
                <a:cs typeface="Arial" panose="020B0604020202020204" pitchFamily="34" charset="0"/>
              </a:rPr>
              <a:t>Моя прабабушка, </a:t>
            </a:r>
            <a:r>
              <a:rPr lang="ru-RU" sz="6400" b="1" i="1" dirty="0" err="1">
                <a:solidFill>
                  <a:srgbClr val="CC3300"/>
                </a:solidFill>
                <a:latin typeface="Arial" panose="020B0604020202020204" pitchFamily="34" charset="0"/>
                <a:cs typeface="Arial" panose="020B0604020202020204" pitchFamily="34" charset="0"/>
              </a:rPr>
              <a:t>Возвышаева</a:t>
            </a:r>
            <a:r>
              <a:rPr lang="ru-RU" sz="6400" b="1" i="1" dirty="0">
                <a:solidFill>
                  <a:srgbClr val="CC3300"/>
                </a:solidFill>
                <a:latin typeface="Arial" panose="020B0604020202020204" pitchFamily="34" charset="0"/>
                <a:cs typeface="Arial" panose="020B0604020202020204" pitchFamily="34" charset="0"/>
              </a:rPr>
              <a:t> Зинаида Трофимовна родилась 24 октября 1927 года. Она жила на Урале в деревне Нестерово Челябинской области.  Когда началась Великая Отечественная война, ей было 14 лет, и она пошла работать в колхоз. Помогала колхозникам выращивать и убирать урожай для фронта. Летом полола поля с овощами и до поздней осени помогала убирать урожай. Летом приходилось косить траву, заготавливать сено для скота. Было конечно очень трудно. Ели мало...</a:t>
            </a:r>
          </a:p>
          <a:p>
            <a:pPr marL="0" indent="0" algn="just">
              <a:lnSpc>
                <a:spcPct val="120000"/>
              </a:lnSpc>
              <a:buNone/>
            </a:pPr>
            <a:r>
              <a:rPr lang="ru-RU" sz="6400" b="1" i="1" dirty="0">
                <a:solidFill>
                  <a:srgbClr val="CC3300"/>
                </a:solidFill>
                <a:latin typeface="Arial" panose="020B0604020202020204" pitchFamily="34" charset="0"/>
                <a:cs typeface="Arial" panose="020B0604020202020204" pitchFamily="34" charset="0"/>
              </a:rPr>
              <a:t>В 1944 году она пошла работать на завод имени Калинина в городе </a:t>
            </a:r>
            <a:r>
              <a:rPr lang="ru-RU" sz="6400" b="1" i="1" dirty="0" err="1">
                <a:solidFill>
                  <a:srgbClr val="CC3300"/>
                </a:solidFill>
                <a:latin typeface="Arial" panose="020B0604020202020204" pitchFamily="34" charset="0"/>
                <a:cs typeface="Arial" panose="020B0604020202020204" pitchFamily="34" charset="0"/>
              </a:rPr>
              <a:t>Нязе</a:t>
            </a:r>
            <a:r>
              <a:rPr lang="ru-RU" sz="6400" b="1" i="1" dirty="0">
                <a:solidFill>
                  <a:srgbClr val="CC3300"/>
                </a:solidFill>
                <a:latin typeface="Arial" panose="020B0604020202020204" pitchFamily="34" charset="0"/>
                <a:cs typeface="Arial" panose="020B0604020202020204" pitchFamily="34" charset="0"/>
              </a:rPr>
              <a:t>-Петровске, где делали снаряды для фронта. Труд её был очень тяжёлый, но там рабочим давали хлеб и жидкую кашу и суп. </a:t>
            </a:r>
          </a:p>
          <a:p>
            <a:pPr marL="0" indent="0" algn="just">
              <a:lnSpc>
                <a:spcPct val="120000"/>
              </a:lnSpc>
              <a:buNone/>
            </a:pPr>
            <a:r>
              <a:rPr lang="ru-RU" sz="6400" b="1" i="1" dirty="0">
                <a:solidFill>
                  <a:srgbClr val="CC3300"/>
                </a:solidFill>
                <a:latin typeface="Arial" panose="020B0604020202020204" pitchFamily="34" charset="0"/>
                <a:cs typeface="Arial" panose="020B0604020202020204" pitchFamily="34" charset="0"/>
              </a:rPr>
              <a:t>А в 1945 году прабабушка была награждена медалью «За доблестный труд». 9 мая 1945 года, как и все, она радовалась, что наступил мир.  </a:t>
            </a:r>
          </a:p>
          <a:p>
            <a:pPr marL="0" indent="0">
              <a:buNone/>
            </a:pPr>
            <a:endParaRPr lang="ru-RU" sz="6400" dirty="0"/>
          </a:p>
        </p:txBody>
      </p:sp>
    </p:spTree>
    <p:extLst>
      <p:ext uri="{BB962C8B-B14F-4D97-AF65-F5344CB8AC3E}">
        <p14:creationId xmlns:p14="http://schemas.microsoft.com/office/powerpoint/2010/main" val="2591138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3"/>
          </p:nvPr>
        </p:nvSpPr>
        <p:spPr>
          <a:xfrm>
            <a:off x="651164" y="346364"/>
            <a:ext cx="5075078" cy="6123709"/>
          </a:xfrm>
        </p:spPr>
        <p:txBody>
          <a:bodyPr/>
          <a:lstStyle/>
          <a:p>
            <a:pPr marL="0" indent="0">
              <a:buNone/>
            </a:pPr>
            <a:endParaRPr lang="ru-RU" dirty="0"/>
          </a:p>
          <a:p>
            <a:pPr marL="0" lvl="0" indent="0">
              <a:buNone/>
            </a:pPr>
            <a:r>
              <a:rPr lang="ru-RU" b="1" i="1" dirty="0">
                <a:solidFill>
                  <a:srgbClr val="CC3300"/>
                </a:solidFill>
                <a:latin typeface="Arial" pitchFamily="18"/>
                <a:ea typeface="Microsoft YaHei" pitchFamily="2"/>
                <a:cs typeface="Mangal" pitchFamily="2"/>
              </a:rPr>
              <a:t>		</a:t>
            </a:r>
            <a:r>
              <a:rPr lang="ru-RU" sz="3200" b="1" i="1" dirty="0">
                <a:solidFill>
                  <a:srgbClr val="990033"/>
                </a:solidFill>
                <a:latin typeface="Arial" pitchFamily="18"/>
                <a:ea typeface="Microsoft YaHei" pitchFamily="2"/>
                <a:cs typeface="Mangal" pitchFamily="2"/>
              </a:rPr>
              <a:t>III глава</a:t>
            </a:r>
          </a:p>
          <a:p>
            <a:pPr marL="0" indent="0">
              <a:buNone/>
            </a:pPr>
            <a:endParaRPr lang="ru-RU" sz="3200" dirty="0">
              <a:solidFill>
                <a:srgbClr val="990033"/>
              </a:solidFill>
            </a:endParaRPr>
          </a:p>
          <a:p>
            <a:pPr marL="0" indent="0" algn="ctr">
              <a:buNone/>
            </a:pPr>
            <a:r>
              <a:rPr lang="ru-RU" sz="3200" dirty="0">
                <a:solidFill>
                  <a:srgbClr val="990033"/>
                </a:solidFill>
                <a:latin typeface="Arial" panose="020B0604020202020204" pitchFamily="34" charset="0"/>
                <a:cs typeface="Arial" panose="020B0604020202020204" pitchFamily="34" charset="0"/>
              </a:rPr>
              <a:t>	</a:t>
            </a:r>
            <a:r>
              <a:rPr lang="ru-RU" sz="3200" b="1" i="1" dirty="0">
                <a:solidFill>
                  <a:srgbClr val="990033"/>
                </a:solidFill>
                <a:latin typeface="Arial" panose="020B0604020202020204" pitchFamily="34" charset="0"/>
                <a:cs typeface="Arial" panose="020B0604020202020204" pitchFamily="34" charset="0"/>
              </a:rPr>
              <a:t>«Я читаю </a:t>
            </a:r>
          </a:p>
          <a:p>
            <a:pPr marL="0" indent="0" algn="ctr">
              <a:buNone/>
            </a:pPr>
            <a:r>
              <a:rPr lang="ru-RU" sz="3200" b="1" i="1" dirty="0">
                <a:solidFill>
                  <a:srgbClr val="990033"/>
                </a:solidFill>
                <a:latin typeface="Arial" panose="020B0604020202020204" pitchFamily="34" charset="0"/>
                <a:cs typeface="Arial" panose="020B0604020202020204" pitchFamily="34" charset="0"/>
              </a:rPr>
              <a:t>дедовский </a:t>
            </a:r>
          </a:p>
          <a:p>
            <a:pPr marL="0" indent="0">
              <a:buNone/>
            </a:pPr>
            <a:r>
              <a:rPr lang="ru-RU" sz="3200" b="1" i="1" dirty="0">
                <a:solidFill>
                  <a:srgbClr val="990033"/>
                </a:solidFill>
                <a:latin typeface="Arial" panose="020B0604020202020204" pitchFamily="34" charset="0"/>
                <a:cs typeface="Arial" panose="020B0604020202020204" pitchFamily="34" charset="0"/>
              </a:rPr>
              <a:t>     дневник…»</a:t>
            </a:r>
          </a:p>
          <a:p>
            <a:pPr marL="0" indent="0">
              <a:buNone/>
            </a:pPr>
            <a:endParaRPr lang="ru-RU" dirty="0"/>
          </a:p>
        </p:txBody>
      </p:sp>
      <p:pic>
        <p:nvPicPr>
          <p:cNvPr id="5" name="Рисунок 4"/>
          <p:cNvPicPr/>
          <p:nvPr/>
        </p:nvPicPr>
        <p:blipFill>
          <a:blip r:embed="rId2">
            <a:alphaModFix/>
            <a:extLst>
              <a:ext uri="{BEBA8EAE-BF5A-486C-A8C5-ECC9F3942E4B}">
                <a14:imgProps xmlns:a14="http://schemas.microsoft.com/office/drawing/2010/main">
                  <a14:imgLayer r:embed="rId3">
                    <a14:imgEffect>
                      <a14:sharpenSoften amount="64000"/>
                    </a14:imgEffect>
                    <a14:imgEffect>
                      <a14:brightnessContrast contrast="-40000"/>
                    </a14:imgEffect>
                  </a14:imgLayer>
                </a14:imgProps>
              </a:ext>
            </a:extLst>
          </a:blip>
          <a:srcRect/>
          <a:stretch>
            <a:fillRect/>
          </a:stretch>
        </p:blipFill>
        <p:spPr>
          <a:xfrm>
            <a:off x="1606932" y="4052811"/>
            <a:ext cx="2927985" cy="1642110"/>
          </a:xfrm>
          <a:prstGeom prst="rect">
            <a:avLst/>
          </a:prstGeom>
          <a:noFill/>
          <a:ln>
            <a:noFill/>
          </a:ln>
        </p:spPr>
      </p:pic>
      <p:pic>
        <p:nvPicPr>
          <p:cNvPr id="1026" name="Picture 2" descr="C:\Users\Королева\Desktop\3\1 00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511636" y="165770"/>
            <a:ext cx="4821381" cy="637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707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Королева\Desktop\3\Рейхерт Л\1 001.jpg"/>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679450" y="337706"/>
            <a:ext cx="5046663" cy="61413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Королева\Desktop\3\Рейхерт Л\2 0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266643" y="290513"/>
            <a:ext cx="5051452" cy="631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847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Королева\Desktop\3\Рейхерт Л\3 001.jpg"/>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52152"/>
            <a:ext cx="5116513" cy="624257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Королева\Desktop\3\Рейхерт Л\4 0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07359" y="319088"/>
            <a:ext cx="500812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34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Королева\Desktop\3\Рейхерт Л\5 001.jpg"/>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664184" y="222250"/>
            <a:ext cx="4951782" cy="63722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Королева\Desktop\3\Рейхерт Л\6 0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54375" y="277813"/>
            <a:ext cx="5010926"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926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73090" y="221672"/>
            <a:ext cx="5029201" cy="6331527"/>
          </a:xfrm>
        </p:spPr>
        <p:txBody>
          <a:bodyPr/>
          <a:lstStyle/>
          <a:p>
            <a:pPr marL="0" indent="0">
              <a:buNone/>
            </a:pPr>
            <a:endParaRPr lang="ru-RU" dirty="0"/>
          </a:p>
        </p:txBody>
      </p:sp>
      <p:pic>
        <p:nvPicPr>
          <p:cNvPr id="5122" name="Picture 2" descr="C:\Users\Королева\Desktop\3\Рейхерт Л\8 001.jpg"/>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659667" y="277813"/>
            <a:ext cx="4946528" cy="62611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Королева\Desktop\3\Рейхерт Л\9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6175" y="193964"/>
            <a:ext cx="5166115" cy="642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281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Королева\Desktop\3\Рейхерт Л\10 001.jpg"/>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640393" y="222250"/>
            <a:ext cx="5081915" cy="63722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Королева\Desktop\3\Рейхерт Л\11 0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289675" y="254788"/>
            <a:ext cx="5070475" cy="633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238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Королева\Desktop\3\Рейхерт Л\13 001.jpg"/>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636170" y="277813"/>
            <a:ext cx="4993523" cy="62484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Королева\Desktop\3\Рейхерт Л\14 0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88671"/>
            <a:ext cx="4959350" cy="625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258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a:off x="1056563" y="665163"/>
            <a:ext cx="4708161" cy="2387600"/>
          </a:xfrm>
        </p:spPr>
        <p:txBody>
          <a:bodyPr/>
          <a:lstStyle/>
          <a:p>
            <a:r>
              <a:rPr lang="ru-RU" dirty="0"/>
              <a:t> </a:t>
            </a:r>
          </a:p>
        </p:txBody>
      </p:sp>
      <p:sp>
        <p:nvSpPr>
          <p:cNvPr id="8" name="Подзаголовок 7"/>
          <p:cNvSpPr>
            <a:spLocks noGrp="1"/>
          </p:cNvSpPr>
          <p:nvPr>
            <p:ph type="subTitle" idx="1"/>
          </p:nvPr>
        </p:nvSpPr>
        <p:spPr>
          <a:xfrm>
            <a:off x="838199" y="415635"/>
            <a:ext cx="4708161" cy="5971309"/>
          </a:xfrm>
        </p:spPr>
        <p:txBody>
          <a:bodyPr/>
          <a:lstStyle/>
          <a:p>
            <a:pPr lvl="0" hangingPunct="0">
              <a:lnSpc>
                <a:spcPct val="100000"/>
              </a:lnSpc>
              <a:spcBef>
                <a:spcPts val="1191"/>
              </a:spcBef>
              <a:spcAft>
                <a:spcPts val="992"/>
              </a:spcAft>
            </a:pPr>
            <a:r>
              <a:rPr lang="ru-RU" sz="3200" b="1" i="1" dirty="0">
                <a:solidFill>
                  <a:srgbClr val="990000"/>
                </a:solidFill>
                <a:latin typeface="Arial Black" panose="020B0A04020102020204" pitchFamily="34" charset="0"/>
                <a:ea typeface="Microsoft YaHei" pitchFamily="2"/>
                <a:cs typeface="Mangal" pitchFamily="2"/>
              </a:rPr>
              <a:t>I глава</a:t>
            </a:r>
          </a:p>
          <a:p>
            <a:pPr lvl="0" algn="l" hangingPunct="0">
              <a:lnSpc>
                <a:spcPct val="100000"/>
              </a:lnSpc>
              <a:spcBef>
                <a:spcPts val="1191"/>
              </a:spcBef>
              <a:spcAft>
                <a:spcPts val="992"/>
              </a:spcAft>
            </a:pPr>
            <a:r>
              <a:rPr lang="ru-RU" sz="3200" b="1" i="1" dirty="0">
                <a:solidFill>
                  <a:srgbClr val="990000"/>
                </a:solidFill>
                <a:latin typeface="Arial Black" panose="020B0A04020102020204" pitchFamily="34" charset="0"/>
                <a:ea typeface="Microsoft YaHei" pitchFamily="2"/>
                <a:cs typeface="Mangal" pitchFamily="2"/>
              </a:rPr>
              <a:t>«Я знаю</a:t>
            </a:r>
          </a:p>
          <a:p>
            <a:pPr lvl="0" algn="l" hangingPunct="0">
              <a:lnSpc>
                <a:spcPct val="100000"/>
              </a:lnSpc>
              <a:spcBef>
                <a:spcPts val="1191"/>
              </a:spcBef>
              <a:spcAft>
                <a:spcPts val="992"/>
              </a:spcAft>
            </a:pPr>
            <a:r>
              <a:rPr lang="ru-RU" sz="3200" b="1" i="1" dirty="0">
                <a:solidFill>
                  <a:srgbClr val="990000"/>
                </a:solidFill>
                <a:latin typeface="Arial Black" panose="020B0A04020102020204" pitchFamily="34" charset="0"/>
                <a:ea typeface="Microsoft YaHei" pitchFamily="2"/>
                <a:cs typeface="Mangal" pitchFamily="2"/>
              </a:rPr>
              <a:t>		так</a:t>
            </a:r>
          </a:p>
          <a:p>
            <a:pPr lvl="0" algn="l" hangingPunct="0">
              <a:lnSpc>
                <a:spcPct val="100000"/>
              </a:lnSpc>
              <a:spcBef>
                <a:spcPts val="1191"/>
              </a:spcBef>
              <a:spcAft>
                <a:spcPts val="992"/>
              </a:spcAft>
            </a:pPr>
            <a:r>
              <a:rPr lang="ru-RU" sz="3200" b="1" i="1" dirty="0">
                <a:solidFill>
                  <a:srgbClr val="990000"/>
                </a:solidFill>
                <a:latin typeface="Arial Black" panose="020B0A04020102020204" pitchFamily="34" charset="0"/>
                <a:ea typeface="Microsoft YaHei" pitchFamily="2"/>
                <a:cs typeface="Mangal" pitchFamily="2"/>
              </a:rPr>
              <a:t>		немного…»</a:t>
            </a:r>
          </a:p>
          <a:p>
            <a:endParaRPr lang="ru-RU" dirty="0"/>
          </a:p>
        </p:txBody>
      </p:sp>
      <p:sp>
        <p:nvSpPr>
          <p:cNvPr id="2" name="TextBox 1"/>
          <p:cNvSpPr txBox="1"/>
          <p:nvPr/>
        </p:nvSpPr>
        <p:spPr>
          <a:xfrm>
            <a:off x="6373504" y="515038"/>
            <a:ext cx="4817660" cy="646331"/>
          </a:xfrm>
          <a:prstGeom prst="rect">
            <a:avLst/>
          </a:prstGeom>
          <a:noFill/>
        </p:spPr>
        <p:txBody>
          <a:bodyPr wrap="square" rtlCol="0">
            <a:prstTxWarp prst="textWave2">
              <a:avLst>
                <a:gd name="adj1" fmla="val 6165"/>
                <a:gd name="adj2" fmla="val 850"/>
              </a:avLst>
            </a:prstTxWarp>
            <a:spAutoFit/>
          </a:bodyPr>
          <a:lstStyle/>
          <a:p>
            <a:r>
              <a:rPr lang="ru-RU" dirty="0"/>
              <a:t> </a:t>
            </a:r>
          </a:p>
        </p:txBody>
      </p:sp>
      <p:pic>
        <p:nvPicPr>
          <p:cNvPr id="5" name="Рисунок 11"/>
          <p:cNvPicPr>
            <a:picLocks noChangeAspect="1"/>
          </p:cNvPicPr>
          <p:nvPr/>
        </p:nvPicPr>
        <p:blipFill>
          <a:blip r:embed="rId2">
            <a:lum/>
            <a:alphaModFix/>
          </a:blip>
          <a:srcRect/>
          <a:stretch>
            <a:fillRect/>
          </a:stretch>
        </p:blipFill>
        <p:spPr>
          <a:xfrm rot="21280033">
            <a:off x="1634310" y="3830922"/>
            <a:ext cx="2759399" cy="2135880"/>
          </a:xfrm>
          <a:prstGeom prst="rect">
            <a:avLst/>
          </a:prstGeom>
          <a:blipFill>
            <a:blip r:embed="rId3"/>
            <a:stretch>
              <a:fillRect/>
            </a:stretch>
          </a:blipFill>
          <a:ln>
            <a:noFill/>
          </a:ln>
        </p:spPr>
      </p:pic>
      <p:sp>
        <p:nvSpPr>
          <p:cNvPr id="3" name="Прямоугольник 2"/>
          <p:cNvSpPr/>
          <p:nvPr/>
        </p:nvSpPr>
        <p:spPr>
          <a:xfrm>
            <a:off x="6373504" y="1121991"/>
            <a:ext cx="5070351" cy="4893647"/>
          </a:xfrm>
          <a:prstGeom prst="rect">
            <a:avLst/>
          </a:prstGeom>
        </p:spPr>
        <p:txBody>
          <a:bodyPr wrap="square">
            <a:spAutoFit/>
          </a:bodyPr>
          <a:lstStyle/>
          <a:p>
            <a:pPr algn="just"/>
            <a:r>
              <a:rPr lang="ru-RU" dirty="0"/>
              <a:t>	</a:t>
            </a:r>
            <a:r>
              <a:rPr lang="ru-RU" sz="2400" b="1" i="1" dirty="0">
                <a:solidFill>
                  <a:srgbClr val="990000"/>
                </a:solidFill>
                <a:latin typeface="Arial Narrow" panose="020B0606020202030204" pitchFamily="34" charset="0"/>
              </a:rPr>
              <a:t>Мой прапрадедушка Ярославцев </a:t>
            </a:r>
            <a:r>
              <a:rPr lang="ru-RU" sz="2400" b="1" i="1" dirty="0" err="1">
                <a:solidFill>
                  <a:srgbClr val="990000"/>
                </a:solidFill>
                <a:latin typeface="Arial Narrow" panose="020B0606020202030204" pitchFamily="34" charset="0"/>
              </a:rPr>
              <a:t>Ананий</a:t>
            </a:r>
            <a:r>
              <a:rPr lang="ru-RU" sz="2400" b="1" i="1" dirty="0">
                <a:solidFill>
                  <a:srgbClr val="990000"/>
                </a:solidFill>
                <a:latin typeface="Arial Narrow" panose="020B0606020202030204" pitchFamily="34" charset="0"/>
              </a:rPr>
              <a:t> Дмитриевич родился 13 октября 1927 года.   После войны помогал восстанавливать города, строил дома. Более 40 лет отработал на заводе </a:t>
            </a:r>
            <a:r>
              <a:rPr lang="ru-RU" sz="2400" b="1" i="1" dirty="0" err="1">
                <a:solidFill>
                  <a:srgbClr val="990000"/>
                </a:solidFill>
                <a:latin typeface="Arial Narrow" panose="020B0606020202030204" pitchFamily="34" charset="0"/>
              </a:rPr>
              <a:t>Сибтяжмаш</a:t>
            </a:r>
            <a:r>
              <a:rPr lang="ru-RU" sz="2400" b="1" i="1" dirty="0">
                <a:solidFill>
                  <a:srgbClr val="990000"/>
                </a:solidFill>
                <a:latin typeface="Arial Narrow" panose="020B0606020202030204" pitchFamily="34" charset="0"/>
              </a:rPr>
              <a:t>. Был признан ветераном труда. Умер в возрасте 88 лет, 10 января 2015 года. После смерти его наградили юбилейной медалью в честь Дня Победы.</a:t>
            </a:r>
          </a:p>
          <a:p>
            <a:pPr algn="just"/>
            <a:r>
              <a:rPr lang="ru-RU" sz="2400" b="1" i="1" dirty="0">
                <a:solidFill>
                  <a:srgbClr val="990000"/>
                </a:solidFill>
                <a:latin typeface="Arial Narrow" panose="020B0606020202030204" pitchFamily="34" charset="0"/>
              </a:rPr>
              <a:t> </a:t>
            </a:r>
          </a:p>
          <a:p>
            <a:pPr algn="just"/>
            <a:r>
              <a:rPr lang="ru-RU" sz="2400" b="1" i="1" dirty="0">
                <a:solidFill>
                  <a:srgbClr val="990000"/>
                </a:solidFill>
                <a:latin typeface="Arial Narrow" panose="020B0606020202030204" pitchFamily="34" charset="0"/>
              </a:rPr>
              <a:t>Беличенко София</a:t>
            </a:r>
          </a:p>
        </p:txBody>
      </p:sp>
    </p:spTree>
    <p:extLst>
      <p:ext uri="{BB962C8B-B14F-4D97-AF65-F5344CB8AC3E}">
        <p14:creationId xmlns:p14="http://schemas.microsoft.com/office/powerpoint/2010/main" val="2202672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03818" y="277090"/>
            <a:ext cx="5112327" cy="6331527"/>
          </a:xfrm>
        </p:spPr>
        <p:txBody>
          <a:bodyPr/>
          <a:lstStyle/>
          <a:p>
            <a:pPr marL="0" indent="0">
              <a:buNone/>
            </a:pPr>
            <a:endParaRPr lang="ru-RU" dirty="0"/>
          </a:p>
        </p:txBody>
      </p:sp>
      <p:pic>
        <p:nvPicPr>
          <p:cNvPr id="8194" name="Picture 2" descr="C:\Users\Королева\Desktop\3\Рейхерт Л\16 001.jpg"/>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701493" y="290513"/>
            <a:ext cx="4905739" cy="628967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Королева\Desktop\3\Рейхерт Л\17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2254" y="291411"/>
            <a:ext cx="5126182" cy="628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91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3"/>
          </p:nvPr>
        </p:nvSpPr>
        <p:spPr>
          <a:xfrm>
            <a:off x="554182" y="249382"/>
            <a:ext cx="5172060" cy="6317673"/>
          </a:xfrm>
        </p:spPr>
        <p:txBody>
          <a:bodyPr/>
          <a:lstStyle/>
          <a:p>
            <a:pPr marL="0" indent="0">
              <a:buNone/>
            </a:pPr>
            <a:endParaRPr lang="ru-RU" dirty="0"/>
          </a:p>
        </p:txBody>
      </p:sp>
      <p:pic>
        <p:nvPicPr>
          <p:cNvPr id="9218" name="Picture 2" descr="C:\Users\Королева\Desktop\3\Рейхерт Л\18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180" y="260936"/>
            <a:ext cx="5195455" cy="622299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Королева\Desktop\3\Рейхерт Л\19 0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85906" y="277813"/>
            <a:ext cx="4962150" cy="6316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663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4714" y="365125"/>
            <a:ext cx="5291528" cy="45719"/>
          </a:xfrm>
        </p:spPr>
        <p:txBody>
          <a:bodyPr>
            <a:normAutofit fontScale="90000"/>
          </a:bodyPr>
          <a:lstStyle/>
          <a:p>
            <a:r>
              <a:rPr lang="ru-RU" dirty="0"/>
              <a:t> </a:t>
            </a:r>
          </a:p>
        </p:txBody>
      </p:sp>
      <p:sp>
        <p:nvSpPr>
          <p:cNvPr id="3" name="Объект 2"/>
          <p:cNvSpPr>
            <a:spLocks noGrp="1"/>
          </p:cNvSpPr>
          <p:nvPr>
            <p:ph idx="1"/>
          </p:nvPr>
        </p:nvSpPr>
        <p:spPr>
          <a:xfrm>
            <a:off x="6250898" y="429490"/>
            <a:ext cx="5054411" cy="6068291"/>
          </a:xfrm>
        </p:spPr>
        <p:txBody>
          <a:bodyPr>
            <a:normAutofit/>
          </a:bodyPr>
          <a:lstStyle/>
          <a:p>
            <a:pPr marL="0" indent="0">
              <a:buNone/>
            </a:pPr>
            <a:r>
              <a:rPr lang="ru-RU" sz="1800" b="1" i="1" dirty="0">
                <a:solidFill>
                  <a:srgbClr val="990000"/>
                </a:solidFill>
                <a:latin typeface="Arial" panose="020B0604020202020204" pitchFamily="34" charset="0"/>
                <a:cs typeface="Arial" panose="020B0604020202020204" pitchFamily="34" charset="0"/>
              </a:rPr>
              <a:t>13. </a:t>
            </a:r>
            <a:r>
              <a:rPr lang="ru-RU" sz="1800" b="1" i="1" dirty="0" err="1">
                <a:solidFill>
                  <a:srgbClr val="990000"/>
                </a:solidFill>
                <a:latin typeface="Arial" panose="020B0604020202020204" pitchFamily="34" charset="0"/>
                <a:cs typeface="Arial" panose="020B0604020202020204" pitchFamily="34" charset="0"/>
              </a:rPr>
              <a:t>Мончук</a:t>
            </a:r>
            <a:r>
              <a:rPr lang="ru-RU" sz="1800" b="1" i="1" dirty="0">
                <a:solidFill>
                  <a:srgbClr val="990000"/>
                </a:solidFill>
                <a:latin typeface="Arial" panose="020B0604020202020204" pitchFamily="34" charset="0"/>
                <a:cs typeface="Arial" panose="020B0604020202020204" pitchFamily="34" charset="0"/>
              </a:rPr>
              <a:t> Елизавета</a:t>
            </a:r>
          </a:p>
          <a:p>
            <a:pPr marL="0" indent="0">
              <a:buNone/>
            </a:pPr>
            <a:r>
              <a:rPr lang="ru-RU" sz="1800" b="1" i="1" dirty="0">
                <a:solidFill>
                  <a:srgbClr val="990000"/>
                </a:solidFill>
                <a:latin typeface="Arial" panose="020B0604020202020204" pitchFamily="34" charset="0"/>
                <a:cs typeface="Arial" panose="020B0604020202020204" pitchFamily="34" charset="0"/>
              </a:rPr>
              <a:t>14. </a:t>
            </a:r>
            <a:r>
              <a:rPr lang="ru-RU" sz="1800" b="1" i="1" dirty="0" err="1">
                <a:solidFill>
                  <a:srgbClr val="990000"/>
                </a:solidFill>
                <a:latin typeface="Arial" panose="020B0604020202020204" pitchFamily="34" charset="0"/>
                <a:cs typeface="Arial" panose="020B0604020202020204" pitchFamily="34" charset="0"/>
              </a:rPr>
              <a:t>Рейхерт</a:t>
            </a:r>
            <a:r>
              <a:rPr lang="ru-RU" sz="1800" b="1" i="1" dirty="0">
                <a:solidFill>
                  <a:srgbClr val="990000"/>
                </a:solidFill>
                <a:latin typeface="Arial" panose="020B0604020202020204" pitchFamily="34" charset="0"/>
                <a:cs typeface="Arial" panose="020B0604020202020204" pitchFamily="34" charset="0"/>
              </a:rPr>
              <a:t> Лидия</a:t>
            </a:r>
          </a:p>
          <a:p>
            <a:pPr marL="0" indent="0">
              <a:buNone/>
            </a:pPr>
            <a:r>
              <a:rPr lang="ru-RU" sz="1800" b="1" i="1" dirty="0">
                <a:solidFill>
                  <a:srgbClr val="990000"/>
                </a:solidFill>
                <a:latin typeface="Arial" panose="020B0604020202020204" pitchFamily="34" charset="0"/>
                <a:cs typeface="Arial" panose="020B0604020202020204" pitchFamily="34" charset="0"/>
              </a:rPr>
              <a:t>15.Ситникова Леся</a:t>
            </a:r>
          </a:p>
          <a:p>
            <a:pPr marL="0" indent="0">
              <a:buNone/>
            </a:pPr>
            <a:r>
              <a:rPr lang="ru-RU" sz="1800" b="1" i="1" dirty="0">
                <a:solidFill>
                  <a:srgbClr val="990000"/>
                </a:solidFill>
                <a:latin typeface="Arial" panose="020B0604020202020204" pitchFamily="34" charset="0"/>
                <a:cs typeface="Arial" panose="020B0604020202020204" pitchFamily="34" charset="0"/>
              </a:rPr>
              <a:t>16.Суворова Вероника</a:t>
            </a:r>
          </a:p>
          <a:p>
            <a:pPr marL="0" indent="0">
              <a:buNone/>
            </a:pPr>
            <a:r>
              <a:rPr lang="ru-RU" sz="1800" b="1" i="1" dirty="0">
                <a:solidFill>
                  <a:srgbClr val="990000"/>
                </a:solidFill>
                <a:latin typeface="Arial" panose="020B0604020202020204" pitchFamily="34" charset="0"/>
                <a:cs typeface="Arial" panose="020B0604020202020204" pitchFamily="34" charset="0"/>
              </a:rPr>
              <a:t>17.Шрайнер Анастасия</a:t>
            </a:r>
          </a:p>
          <a:p>
            <a:pPr marL="0" indent="0">
              <a:buNone/>
            </a:pPr>
            <a:r>
              <a:rPr lang="ru-RU" sz="1800" b="1" i="1" dirty="0">
                <a:solidFill>
                  <a:srgbClr val="990000"/>
                </a:solidFill>
                <a:latin typeface="Arial" panose="020B0604020202020204" pitchFamily="34" charset="0"/>
                <a:cs typeface="Arial" panose="020B0604020202020204" pitchFamily="34" charset="0"/>
              </a:rPr>
              <a:t>18.Юша Дарья</a:t>
            </a:r>
          </a:p>
          <a:p>
            <a:pPr marL="0" indent="0">
              <a:buNone/>
            </a:pPr>
            <a:endParaRPr lang="ru-RU" sz="1800" b="1" i="1" dirty="0">
              <a:solidFill>
                <a:srgbClr val="990000"/>
              </a:solidFill>
              <a:latin typeface="Arial" panose="020B0604020202020204" pitchFamily="34" charset="0"/>
              <a:cs typeface="Arial" panose="020B0604020202020204" pitchFamily="34" charset="0"/>
            </a:endParaRPr>
          </a:p>
          <a:p>
            <a:pPr marL="0" indent="0">
              <a:buNone/>
            </a:pPr>
            <a:endParaRPr lang="ru-RU" sz="1800" b="1" i="1" dirty="0">
              <a:solidFill>
                <a:srgbClr val="990000"/>
              </a:solidFill>
              <a:latin typeface="Arial" panose="020B0604020202020204" pitchFamily="34" charset="0"/>
              <a:cs typeface="Arial" panose="020B0604020202020204" pitchFamily="34" charset="0"/>
            </a:endParaRPr>
          </a:p>
          <a:p>
            <a:pPr marL="0" indent="0">
              <a:buNone/>
            </a:pPr>
            <a:endParaRPr lang="ru-RU" sz="1800" b="1" i="1" dirty="0">
              <a:solidFill>
                <a:srgbClr val="990000"/>
              </a:solidFill>
              <a:latin typeface="Arial" panose="020B0604020202020204" pitchFamily="34" charset="0"/>
              <a:cs typeface="Arial" panose="020B0604020202020204" pitchFamily="34" charset="0"/>
            </a:endParaRPr>
          </a:p>
          <a:p>
            <a:pPr marL="0" indent="0">
              <a:buNone/>
            </a:pPr>
            <a:endParaRPr lang="ru-RU" sz="1800" b="1" i="1" dirty="0">
              <a:solidFill>
                <a:srgbClr val="990000"/>
              </a:solidFill>
              <a:latin typeface="Arial" panose="020B0604020202020204" pitchFamily="34" charset="0"/>
              <a:cs typeface="Arial" panose="020B0604020202020204" pitchFamily="34" charset="0"/>
            </a:endParaRPr>
          </a:p>
          <a:p>
            <a:pPr marL="0" indent="0">
              <a:buNone/>
            </a:pPr>
            <a:endParaRPr lang="ru-RU" sz="1800" b="1" i="1" dirty="0">
              <a:solidFill>
                <a:srgbClr val="990000"/>
              </a:solidFill>
              <a:latin typeface="Arial" panose="020B0604020202020204" pitchFamily="34" charset="0"/>
              <a:cs typeface="Arial" panose="020B0604020202020204" pitchFamily="34" charset="0"/>
            </a:endParaRPr>
          </a:p>
          <a:p>
            <a:pPr marL="0" indent="0">
              <a:buNone/>
            </a:pPr>
            <a:endParaRPr lang="ru-RU" sz="1800" b="1" i="1" dirty="0">
              <a:solidFill>
                <a:srgbClr val="990000"/>
              </a:solidFill>
              <a:latin typeface="Arial" panose="020B0604020202020204" pitchFamily="34" charset="0"/>
              <a:cs typeface="Arial" panose="020B0604020202020204" pitchFamily="34" charset="0"/>
            </a:endParaRPr>
          </a:p>
          <a:p>
            <a:pPr marL="0" indent="0">
              <a:buNone/>
            </a:pPr>
            <a:endParaRPr lang="ru-RU" sz="1800" b="1" i="1" dirty="0">
              <a:solidFill>
                <a:srgbClr val="990000"/>
              </a:solidFill>
              <a:latin typeface="Arial" panose="020B0604020202020204" pitchFamily="34" charset="0"/>
              <a:cs typeface="Arial" panose="020B0604020202020204" pitchFamily="34" charset="0"/>
            </a:endParaRPr>
          </a:p>
          <a:p>
            <a:pPr marL="0" indent="0">
              <a:buNone/>
            </a:pPr>
            <a:endParaRPr lang="ru-RU" sz="1800" b="1" i="1" dirty="0">
              <a:solidFill>
                <a:srgbClr val="990000"/>
              </a:solidFill>
              <a:latin typeface="Arial" panose="020B0604020202020204" pitchFamily="34" charset="0"/>
              <a:cs typeface="Arial" panose="020B0604020202020204" pitchFamily="34" charset="0"/>
            </a:endParaRPr>
          </a:p>
          <a:p>
            <a:pPr marL="0" indent="0">
              <a:buNone/>
            </a:pPr>
            <a:endParaRPr lang="ru-RU" sz="1800" b="1" i="1" dirty="0">
              <a:solidFill>
                <a:srgbClr val="990000"/>
              </a:solidFill>
              <a:latin typeface="Arial" panose="020B0604020202020204" pitchFamily="34" charset="0"/>
              <a:cs typeface="Arial" panose="020B0604020202020204" pitchFamily="34" charset="0"/>
            </a:endParaRPr>
          </a:p>
          <a:p>
            <a:pPr marL="0" indent="0">
              <a:buNone/>
            </a:pPr>
            <a:r>
              <a:rPr lang="ru-RU" sz="1800" b="1" i="1" dirty="0">
                <a:solidFill>
                  <a:srgbClr val="990000"/>
                </a:solidFill>
                <a:latin typeface="Arial" panose="020B0604020202020204" pitchFamily="34" charset="0"/>
                <a:cs typeface="Arial" panose="020B0604020202020204" pitchFamily="34" charset="0"/>
              </a:rPr>
              <a:t>	Красноярск 2018 </a:t>
            </a:r>
          </a:p>
        </p:txBody>
      </p:sp>
      <p:sp>
        <p:nvSpPr>
          <p:cNvPr id="4" name="Объект 3"/>
          <p:cNvSpPr>
            <a:spLocks noGrp="1"/>
          </p:cNvSpPr>
          <p:nvPr>
            <p:ph idx="13"/>
          </p:nvPr>
        </p:nvSpPr>
        <p:spPr>
          <a:xfrm>
            <a:off x="568036" y="374073"/>
            <a:ext cx="5158206" cy="6040582"/>
          </a:xfrm>
        </p:spPr>
        <p:txBody>
          <a:bodyPr>
            <a:normAutofit/>
          </a:bodyPr>
          <a:lstStyle/>
          <a:p>
            <a:pPr marL="0" indent="0" algn="just">
              <a:lnSpc>
                <a:spcPct val="100000"/>
              </a:lnSpc>
              <a:buNone/>
            </a:pPr>
            <a:r>
              <a:rPr lang="ru-RU" sz="1800" b="1" i="1" dirty="0">
                <a:solidFill>
                  <a:srgbClr val="990033"/>
                </a:solidFill>
                <a:latin typeface="Arial" panose="020B0604020202020204" pitchFamily="34" charset="0"/>
                <a:cs typeface="Arial" panose="020B0604020202020204" pitchFamily="34" charset="0"/>
              </a:rPr>
              <a:t>Собирали сведения о своих близких,  записывали информацию ученики </a:t>
            </a:r>
          </a:p>
          <a:p>
            <a:pPr marL="0" indent="0" algn="just">
              <a:lnSpc>
                <a:spcPct val="100000"/>
              </a:lnSpc>
              <a:buNone/>
            </a:pPr>
            <a:r>
              <a:rPr lang="ru-RU" sz="1800" b="1" i="1" dirty="0">
                <a:solidFill>
                  <a:srgbClr val="990033"/>
                </a:solidFill>
                <a:latin typeface="Arial" panose="020B0604020202020204" pitchFamily="34" charset="0"/>
                <a:cs typeface="Arial" panose="020B0604020202020204" pitchFamily="34" charset="0"/>
              </a:rPr>
              <a:t>4 класса «Б», МБОУ «СШ 64»:</a:t>
            </a:r>
          </a:p>
          <a:p>
            <a:pPr marL="342900" indent="-342900" algn="just">
              <a:lnSpc>
                <a:spcPct val="100000"/>
              </a:lnSpc>
              <a:buAutoNum type="arabicPeriod"/>
            </a:pPr>
            <a:r>
              <a:rPr lang="ru-RU" sz="1800" b="1" i="1" dirty="0" err="1">
                <a:solidFill>
                  <a:srgbClr val="990033"/>
                </a:solidFill>
                <a:latin typeface="Arial" panose="020B0604020202020204" pitchFamily="34" charset="0"/>
                <a:cs typeface="Arial" panose="020B0604020202020204" pitchFamily="34" charset="0"/>
              </a:rPr>
              <a:t>Акуненко</a:t>
            </a:r>
            <a:r>
              <a:rPr lang="ru-RU" sz="1800" b="1" i="1" dirty="0">
                <a:solidFill>
                  <a:srgbClr val="990033"/>
                </a:solidFill>
                <a:latin typeface="Arial" panose="020B0604020202020204" pitchFamily="34" charset="0"/>
                <a:cs typeface="Arial" panose="020B0604020202020204" pitchFamily="34" charset="0"/>
              </a:rPr>
              <a:t> Кирилл</a:t>
            </a:r>
          </a:p>
          <a:p>
            <a:pPr marL="342900" indent="-342900" algn="just">
              <a:lnSpc>
                <a:spcPct val="100000"/>
              </a:lnSpc>
              <a:buAutoNum type="arabicPeriod"/>
            </a:pPr>
            <a:r>
              <a:rPr lang="ru-RU" sz="1800" b="1" i="1" dirty="0">
                <a:solidFill>
                  <a:srgbClr val="990033"/>
                </a:solidFill>
                <a:latin typeface="Arial" panose="020B0604020202020204" pitchFamily="34" charset="0"/>
                <a:cs typeface="Arial" panose="020B0604020202020204" pitchFamily="34" charset="0"/>
              </a:rPr>
              <a:t>Беличенко София</a:t>
            </a:r>
          </a:p>
          <a:p>
            <a:pPr marL="342900" indent="-342900" algn="just">
              <a:lnSpc>
                <a:spcPct val="100000"/>
              </a:lnSpc>
              <a:buAutoNum type="arabicPeriod"/>
            </a:pPr>
            <a:r>
              <a:rPr lang="ru-RU" sz="1800" b="1" i="1" dirty="0" err="1">
                <a:solidFill>
                  <a:srgbClr val="990033"/>
                </a:solidFill>
                <a:latin typeface="Arial" panose="020B0604020202020204" pitchFamily="34" charset="0"/>
                <a:cs typeface="Arial" panose="020B0604020202020204" pitchFamily="34" charset="0"/>
              </a:rPr>
              <a:t>Будыльская</a:t>
            </a:r>
            <a:r>
              <a:rPr lang="ru-RU" sz="1800" b="1" i="1" dirty="0">
                <a:solidFill>
                  <a:srgbClr val="990033"/>
                </a:solidFill>
                <a:latin typeface="Arial" panose="020B0604020202020204" pitchFamily="34" charset="0"/>
                <a:cs typeface="Arial" panose="020B0604020202020204" pitchFamily="34" charset="0"/>
              </a:rPr>
              <a:t> Софья</a:t>
            </a:r>
          </a:p>
          <a:p>
            <a:pPr marL="342900" indent="-342900" algn="just">
              <a:lnSpc>
                <a:spcPct val="100000"/>
              </a:lnSpc>
              <a:buAutoNum type="arabicPeriod"/>
            </a:pPr>
            <a:r>
              <a:rPr lang="ru-RU" sz="1800" b="1" i="1" dirty="0" err="1">
                <a:solidFill>
                  <a:srgbClr val="990033"/>
                </a:solidFill>
                <a:latin typeface="Arial" panose="020B0604020202020204" pitchFamily="34" charset="0"/>
                <a:cs typeface="Arial" panose="020B0604020202020204" pitchFamily="34" charset="0"/>
              </a:rPr>
              <a:t>Гаспарян</a:t>
            </a:r>
            <a:r>
              <a:rPr lang="ru-RU" sz="1800" b="1" i="1" dirty="0">
                <a:solidFill>
                  <a:srgbClr val="990033"/>
                </a:solidFill>
                <a:latin typeface="Arial" panose="020B0604020202020204" pitchFamily="34" charset="0"/>
                <a:cs typeface="Arial" panose="020B0604020202020204" pitchFamily="34" charset="0"/>
              </a:rPr>
              <a:t> Альберт</a:t>
            </a:r>
          </a:p>
          <a:p>
            <a:pPr marL="342900" indent="-342900" algn="just">
              <a:lnSpc>
                <a:spcPct val="100000"/>
              </a:lnSpc>
              <a:buAutoNum type="arabicPeriod"/>
            </a:pPr>
            <a:r>
              <a:rPr lang="ru-RU" sz="1800" b="1" i="1" dirty="0">
                <a:solidFill>
                  <a:srgbClr val="990033"/>
                </a:solidFill>
                <a:latin typeface="Arial" panose="020B0604020202020204" pitchFamily="34" charset="0"/>
                <a:cs typeface="Arial" panose="020B0604020202020204" pitchFamily="34" charset="0"/>
              </a:rPr>
              <a:t>Гончарова Софья</a:t>
            </a:r>
          </a:p>
          <a:p>
            <a:pPr marL="342900" indent="-342900" algn="just">
              <a:lnSpc>
                <a:spcPct val="100000"/>
              </a:lnSpc>
              <a:buAutoNum type="arabicPeriod"/>
            </a:pPr>
            <a:r>
              <a:rPr lang="ru-RU" sz="1800" b="1" i="1" dirty="0" err="1">
                <a:solidFill>
                  <a:srgbClr val="990033"/>
                </a:solidFill>
                <a:latin typeface="Arial" panose="020B0604020202020204" pitchFamily="34" charset="0"/>
                <a:cs typeface="Arial" panose="020B0604020202020204" pitchFamily="34" charset="0"/>
              </a:rPr>
              <a:t>Гришан</a:t>
            </a:r>
            <a:r>
              <a:rPr lang="ru-RU" sz="1800" b="1" i="1" dirty="0">
                <a:solidFill>
                  <a:srgbClr val="990033"/>
                </a:solidFill>
                <a:latin typeface="Arial" panose="020B0604020202020204" pitchFamily="34" charset="0"/>
                <a:cs typeface="Arial" panose="020B0604020202020204" pitchFamily="34" charset="0"/>
              </a:rPr>
              <a:t> Полина</a:t>
            </a:r>
          </a:p>
          <a:p>
            <a:pPr marL="342900" indent="-342900" algn="just">
              <a:lnSpc>
                <a:spcPct val="100000"/>
              </a:lnSpc>
              <a:buAutoNum type="arabicPeriod"/>
            </a:pPr>
            <a:r>
              <a:rPr lang="ru-RU" sz="1800" b="1" i="1" dirty="0">
                <a:solidFill>
                  <a:srgbClr val="990033"/>
                </a:solidFill>
                <a:latin typeface="Arial" panose="020B0604020202020204" pitchFamily="34" charset="0"/>
                <a:cs typeface="Arial" panose="020B0604020202020204" pitchFamily="34" charset="0"/>
              </a:rPr>
              <a:t>Дергабузова Виктория</a:t>
            </a:r>
          </a:p>
          <a:p>
            <a:pPr marL="342900" indent="-342900" algn="just">
              <a:lnSpc>
                <a:spcPct val="100000"/>
              </a:lnSpc>
              <a:buAutoNum type="arabicPeriod"/>
            </a:pPr>
            <a:r>
              <a:rPr lang="ru-RU" sz="1800" b="1" i="1" dirty="0">
                <a:solidFill>
                  <a:srgbClr val="990033"/>
                </a:solidFill>
                <a:latin typeface="Arial" panose="020B0604020202020204" pitchFamily="34" charset="0"/>
                <a:cs typeface="Arial" panose="020B0604020202020204" pitchFamily="34" charset="0"/>
              </a:rPr>
              <a:t>Дрозд Дмитрий</a:t>
            </a:r>
          </a:p>
          <a:p>
            <a:pPr marL="342900" indent="-342900" algn="just">
              <a:lnSpc>
                <a:spcPct val="100000"/>
              </a:lnSpc>
              <a:buAutoNum type="arabicPeriod"/>
            </a:pPr>
            <a:r>
              <a:rPr lang="ru-RU" sz="1800" b="1" i="1" dirty="0" err="1">
                <a:solidFill>
                  <a:srgbClr val="990033"/>
                </a:solidFill>
                <a:latin typeface="Arial" panose="020B0604020202020204" pitchFamily="34" charset="0"/>
                <a:cs typeface="Arial" panose="020B0604020202020204" pitchFamily="34" charset="0"/>
              </a:rPr>
              <a:t>Загребельный</a:t>
            </a:r>
            <a:r>
              <a:rPr lang="ru-RU" sz="1800" b="1" i="1" dirty="0">
                <a:solidFill>
                  <a:srgbClr val="990033"/>
                </a:solidFill>
                <a:latin typeface="Arial" panose="020B0604020202020204" pitchFamily="34" charset="0"/>
                <a:cs typeface="Arial" panose="020B0604020202020204" pitchFamily="34" charset="0"/>
              </a:rPr>
              <a:t> Павел</a:t>
            </a:r>
          </a:p>
          <a:p>
            <a:pPr marL="342900" indent="-342900" algn="just">
              <a:lnSpc>
                <a:spcPct val="100000"/>
              </a:lnSpc>
              <a:buAutoNum type="arabicPeriod"/>
            </a:pPr>
            <a:r>
              <a:rPr lang="ru-RU" sz="1800" b="1" i="1" dirty="0">
                <a:solidFill>
                  <a:srgbClr val="990033"/>
                </a:solidFill>
                <a:latin typeface="Arial" panose="020B0604020202020204" pitchFamily="34" charset="0"/>
                <a:cs typeface="Arial" panose="020B0604020202020204" pitchFamily="34" charset="0"/>
              </a:rPr>
              <a:t>Копылов Егор</a:t>
            </a:r>
          </a:p>
          <a:p>
            <a:pPr marL="342900" indent="-342900" algn="just">
              <a:lnSpc>
                <a:spcPct val="100000"/>
              </a:lnSpc>
              <a:buAutoNum type="arabicPeriod"/>
            </a:pPr>
            <a:r>
              <a:rPr lang="ru-RU" sz="1800" b="1" i="1" dirty="0">
                <a:solidFill>
                  <a:srgbClr val="990033"/>
                </a:solidFill>
                <a:latin typeface="Arial" panose="020B0604020202020204" pitchFamily="34" charset="0"/>
                <a:cs typeface="Arial" panose="020B0604020202020204" pitchFamily="34" charset="0"/>
              </a:rPr>
              <a:t>Малюгин Илья</a:t>
            </a:r>
          </a:p>
          <a:p>
            <a:pPr marL="342900" indent="-342900" algn="just">
              <a:lnSpc>
                <a:spcPct val="100000"/>
              </a:lnSpc>
              <a:buAutoNum type="arabicPeriod"/>
            </a:pPr>
            <a:r>
              <a:rPr lang="ru-RU" sz="1800" b="1" i="1" dirty="0" err="1">
                <a:solidFill>
                  <a:srgbClr val="990033"/>
                </a:solidFill>
                <a:latin typeface="Arial" panose="020B0604020202020204" pitchFamily="34" charset="0"/>
                <a:cs typeface="Arial" panose="020B0604020202020204" pitchFamily="34" charset="0"/>
              </a:rPr>
              <a:t>Марышев</a:t>
            </a:r>
            <a:r>
              <a:rPr lang="ru-RU" sz="1800" b="1" i="1" dirty="0">
                <a:solidFill>
                  <a:srgbClr val="990033"/>
                </a:solidFill>
                <a:latin typeface="Arial" panose="020B0604020202020204" pitchFamily="34" charset="0"/>
                <a:cs typeface="Arial" panose="020B0604020202020204" pitchFamily="34" charset="0"/>
              </a:rPr>
              <a:t> Никита</a:t>
            </a:r>
          </a:p>
          <a:p>
            <a:pPr marL="342900" indent="-342900" algn="just">
              <a:lnSpc>
                <a:spcPct val="100000"/>
              </a:lnSpc>
              <a:buAutoNum type="arabicPeriod"/>
            </a:pPr>
            <a:endParaRPr lang="ru-RU"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411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одзаголовок 7"/>
          <p:cNvSpPr>
            <a:spLocks noGrp="1"/>
          </p:cNvSpPr>
          <p:nvPr>
            <p:ph type="subTitle" idx="1"/>
          </p:nvPr>
        </p:nvSpPr>
        <p:spPr>
          <a:xfrm>
            <a:off x="838199" y="515037"/>
            <a:ext cx="4708161" cy="5899617"/>
          </a:xfrm>
        </p:spPr>
        <p:txBody>
          <a:bodyPr>
            <a:normAutofit/>
          </a:bodyPr>
          <a:lstStyle/>
          <a:p>
            <a:pPr algn="just"/>
            <a:endParaRPr lang="ru-RU" dirty="0"/>
          </a:p>
          <a:p>
            <a:pPr algn="just"/>
            <a:endParaRPr lang="ru-RU" dirty="0"/>
          </a:p>
          <a:p>
            <a:pPr algn="just"/>
            <a:endParaRPr lang="ru-RU" dirty="0"/>
          </a:p>
          <a:p>
            <a:pPr algn="just"/>
            <a:endParaRPr lang="ru-RU" dirty="0"/>
          </a:p>
          <a:p>
            <a:pPr algn="just"/>
            <a:endParaRPr lang="ru-RU" dirty="0"/>
          </a:p>
          <a:p>
            <a:pPr algn="just"/>
            <a:endParaRPr lang="ru-RU" dirty="0"/>
          </a:p>
          <a:p>
            <a:pPr algn="just"/>
            <a:r>
              <a:rPr lang="ru-RU" b="1" i="1" dirty="0">
                <a:solidFill>
                  <a:srgbClr val="990000"/>
                </a:solidFill>
                <a:latin typeface="Arial Narrow" panose="020B0606020202030204" pitchFamily="34" charset="0"/>
              </a:rPr>
              <a:t>О своём прадеде Николае Владимировиче Кузьмине, я знаю немного. Родился он в 1925 году, воевал в годы войны как многие мужчины нашей страны. Награжден медалями «За боевые заслуги».</a:t>
            </a:r>
          </a:p>
          <a:p>
            <a:pPr algn="just"/>
            <a:r>
              <a:rPr lang="ru-RU" b="1" i="1" dirty="0">
                <a:solidFill>
                  <a:srgbClr val="990000"/>
                </a:solidFill>
                <a:latin typeface="Arial Narrow" panose="020B0606020202030204" pitchFamily="34" charset="0"/>
              </a:rPr>
              <a:t> 		</a:t>
            </a:r>
            <a:r>
              <a:rPr lang="ru-RU" b="1" i="1" dirty="0" err="1">
                <a:solidFill>
                  <a:srgbClr val="990000"/>
                </a:solidFill>
                <a:latin typeface="Arial Narrow" panose="020B0606020202030204" pitchFamily="34" charset="0"/>
              </a:rPr>
              <a:t>Акуненко</a:t>
            </a:r>
            <a:r>
              <a:rPr lang="ru-RU" b="1" i="1" dirty="0">
                <a:solidFill>
                  <a:srgbClr val="990000"/>
                </a:solidFill>
                <a:latin typeface="Arial Narrow" panose="020B0606020202030204" pitchFamily="34" charset="0"/>
              </a:rPr>
              <a:t> Кирилл</a:t>
            </a:r>
          </a:p>
          <a:p>
            <a:endParaRPr lang="ru-RU" dirty="0"/>
          </a:p>
        </p:txBody>
      </p:sp>
      <p:sp>
        <p:nvSpPr>
          <p:cNvPr id="2" name="TextBox 1"/>
          <p:cNvSpPr txBox="1"/>
          <p:nvPr/>
        </p:nvSpPr>
        <p:spPr>
          <a:xfrm>
            <a:off x="6373504" y="515038"/>
            <a:ext cx="4817660" cy="646331"/>
          </a:xfrm>
          <a:prstGeom prst="rect">
            <a:avLst/>
          </a:prstGeom>
          <a:noFill/>
        </p:spPr>
        <p:txBody>
          <a:bodyPr wrap="square" rtlCol="0">
            <a:prstTxWarp prst="textWave2">
              <a:avLst>
                <a:gd name="adj1" fmla="val 6165"/>
                <a:gd name="adj2" fmla="val 850"/>
              </a:avLst>
            </a:prstTxWarp>
            <a:spAutoFit/>
          </a:bodyPr>
          <a:lstStyle/>
          <a:p>
            <a:r>
              <a:rPr lang="ru-RU" dirty="0"/>
              <a:t> </a:t>
            </a:r>
          </a:p>
        </p:txBody>
      </p:sp>
      <p:pic>
        <p:nvPicPr>
          <p:cNvPr id="1026" name="Picture 2" descr="C:\Users\Королева\Desktop\работы ВОВ\Акуненко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5162" y="418056"/>
            <a:ext cx="2105893" cy="278048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373504" y="1041692"/>
            <a:ext cx="5084205" cy="3046988"/>
          </a:xfrm>
          <a:prstGeom prst="rect">
            <a:avLst/>
          </a:prstGeom>
        </p:spPr>
        <p:txBody>
          <a:bodyPr wrap="square">
            <a:spAutoFit/>
          </a:bodyPr>
          <a:lstStyle/>
          <a:p>
            <a:pPr algn="just"/>
            <a:r>
              <a:rPr lang="ru-RU" sz="2400" b="1" i="1" dirty="0">
                <a:solidFill>
                  <a:srgbClr val="990000"/>
                </a:solidFill>
                <a:latin typeface="Arial Narrow" panose="020B0606020202030204" pitchFamily="34" charset="0"/>
              </a:rPr>
              <a:t>Мой прадед </a:t>
            </a:r>
            <a:r>
              <a:rPr lang="ru-RU" sz="2400" b="1" i="1" dirty="0" err="1">
                <a:solidFill>
                  <a:srgbClr val="990000"/>
                </a:solidFill>
                <a:latin typeface="Arial Narrow" panose="020B0606020202030204" pitchFamily="34" charset="0"/>
              </a:rPr>
              <a:t>Терсков</a:t>
            </a:r>
            <a:r>
              <a:rPr lang="ru-RU" sz="2400" b="1" i="1" dirty="0">
                <a:solidFill>
                  <a:srgbClr val="990000"/>
                </a:solidFill>
                <a:latin typeface="Arial Narrow" panose="020B0606020202030204" pitchFamily="34" charset="0"/>
              </a:rPr>
              <a:t> Иван Григорьевич в годы войны, воевал в пехоте. Попал в плен, потом его отправили в концлагерь. Умер после освобождения из концлагеря.</a:t>
            </a:r>
          </a:p>
          <a:p>
            <a:pPr algn="just"/>
            <a:r>
              <a:rPr lang="ru-RU" sz="2400" b="1" i="1" dirty="0">
                <a:solidFill>
                  <a:srgbClr val="990000"/>
                </a:solidFill>
                <a:latin typeface="Arial Narrow" panose="020B0606020202030204" pitchFamily="34" charset="0"/>
              </a:rPr>
              <a:t> </a:t>
            </a:r>
          </a:p>
          <a:p>
            <a:pPr algn="just"/>
            <a:r>
              <a:rPr lang="ru-RU" sz="2400" b="1" i="1" dirty="0">
                <a:solidFill>
                  <a:srgbClr val="990000"/>
                </a:solidFill>
                <a:latin typeface="Arial Narrow" panose="020B0606020202030204" pitchFamily="34" charset="0"/>
              </a:rPr>
              <a:t> </a:t>
            </a:r>
          </a:p>
          <a:p>
            <a:pPr algn="just"/>
            <a:r>
              <a:rPr lang="ru-RU" sz="2400" b="1" i="1" dirty="0">
                <a:solidFill>
                  <a:srgbClr val="990000"/>
                </a:solidFill>
                <a:latin typeface="Arial Narrow" panose="020B0606020202030204" pitchFamily="34" charset="0"/>
              </a:rPr>
              <a:t>		</a:t>
            </a:r>
            <a:r>
              <a:rPr lang="ru-RU" sz="2400" b="1" i="1" dirty="0" err="1">
                <a:solidFill>
                  <a:srgbClr val="990000"/>
                </a:solidFill>
                <a:latin typeface="Arial Narrow" panose="020B0606020202030204" pitchFamily="34" charset="0"/>
              </a:rPr>
              <a:t>Марышев</a:t>
            </a:r>
            <a:r>
              <a:rPr lang="ru-RU" sz="2400" b="1" i="1" dirty="0">
                <a:solidFill>
                  <a:srgbClr val="990000"/>
                </a:solidFill>
                <a:latin typeface="Arial Narrow" panose="020B0606020202030204" pitchFamily="34" charset="0"/>
              </a:rPr>
              <a:t> Никита</a:t>
            </a:r>
          </a:p>
        </p:txBody>
      </p:sp>
    </p:spTree>
    <p:extLst>
      <p:ext uri="{BB962C8B-B14F-4D97-AF65-F5344CB8AC3E}">
        <p14:creationId xmlns:p14="http://schemas.microsoft.com/office/powerpoint/2010/main" val="1861381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3"/>
          </p:nvPr>
        </p:nvSpPr>
        <p:spPr>
          <a:xfrm>
            <a:off x="637309" y="387927"/>
            <a:ext cx="5088933" cy="5789036"/>
          </a:xfrm>
        </p:spPr>
        <p:txBody>
          <a:bodyPr>
            <a:normAutofit fontScale="77500" lnSpcReduction="20000"/>
          </a:bodyPr>
          <a:lstStyle/>
          <a:p>
            <a:pPr marL="0" indent="0" algn="just">
              <a:buNone/>
            </a:pPr>
            <a:r>
              <a:rPr lang="ru-RU" dirty="0"/>
              <a:t> 	</a:t>
            </a:r>
            <a:r>
              <a:rPr lang="ru-RU" b="1" i="1" dirty="0">
                <a:solidFill>
                  <a:srgbClr val="990000"/>
                </a:solidFill>
                <a:latin typeface="Arial" panose="020B0604020202020204" pitchFamily="34" charset="0"/>
                <a:cs typeface="Arial" panose="020B0604020202020204" pitchFamily="34" charset="0"/>
              </a:rPr>
              <a:t>Мой прадедушка Саакян </a:t>
            </a:r>
            <a:r>
              <a:rPr lang="ru-RU" b="1" i="1" dirty="0" err="1">
                <a:solidFill>
                  <a:srgbClr val="990000"/>
                </a:solidFill>
                <a:latin typeface="Arial" panose="020B0604020202020204" pitchFamily="34" charset="0"/>
                <a:cs typeface="Arial" panose="020B0604020202020204" pitchFamily="34" charset="0"/>
              </a:rPr>
              <a:t>Аревшат</a:t>
            </a:r>
            <a:r>
              <a:rPr lang="ru-RU" b="1" i="1" dirty="0">
                <a:solidFill>
                  <a:srgbClr val="990000"/>
                </a:solidFill>
                <a:latin typeface="Arial" panose="020B0604020202020204" pitchFamily="34" charset="0"/>
                <a:cs typeface="Arial" panose="020B0604020202020204" pitchFamily="34" charset="0"/>
              </a:rPr>
              <a:t> </a:t>
            </a:r>
            <a:r>
              <a:rPr lang="ru-RU" b="1" i="1" dirty="0" err="1">
                <a:solidFill>
                  <a:srgbClr val="990000"/>
                </a:solidFill>
                <a:latin typeface="Arial" panose="020B0604020202020204" pitchFamily="34" charset="0"/>
                <a:cs typeface="Arial" panose="020B0604020202020204" pitchFamily="34" charset="0"/>
              </a:rPr>
              <a:t>Гегамович</a:t>
            </a:r>
            <a:r>
              <a:rPr lang="ru-RU" b="1" i="1" dirty="0">
                <a:solidFill>
                  <a:srgbClr val="990000"/>
                </a:solidFill>
                <a:latin typeface="Arial" panose="020B0604020202020204" pitchFamily="34" charset="0"/>
                <a:cs typeface="Arial" panose="020B0604020202020204" pitchFamily="34" charset="0"/>
              </a:rPr>
              <a:t> (по маминой линии) участник Великой Отечественной войны. Родился в 1917 году. Воевал в Украине, получил ранение, лежал в госпитале. После лечения снова воевал, дошёл до Берлина.  Умер в 1967 году.</a:t>
            </a:r>
          </a:p>
          <a:p>
            <a:pPr marL="0" indent="0">
              <a:buNone/>
            </a:pPr>
            <a:r>
              <a:rPr lang="ru-RU" dirty="0">
                <a:solidFill>
                  <a:srgbClr val="990000"/>
                </a:solidFill>
              </a:rPr>
              <a:t>	</a:t>
            </a:r>
          </a:p>
          <a:p>
            <a:pPr marL="0" indent="0" algn="just">
              <a:buNone/>
            </a:pPr>
            <a:r>
              <a:rPr lang="ru-RU" dirty="0">
                <a:solidFill>
                  <a:srgbClr val="990000"/>
                </a:solidFill>
              </a:rPr>
              <a:t>	</a:t>
            </a:r>
            <a:r>
              <a:rPr lang="ru-RU" b="1" i="1" dirty="0">
                <a:solidFill>
                  <a:srgbClr val="990000"/>
                </a:solidFill>
                <a:latin typeface="Arial" panose="020B0604020202020204" pitchFamily="34" charset="0"/>
                <a:cs typeface="Arial" panose="020B0604020202020204" pitchFamily="34" charset="0"/>
              </a:rPr>
              <a:t>Мой  прадедушка </a:t>
            </a:r>
            <a:r>
              <a:rPr lang="ru-RU" b="1" i="1" dirty="0" err="1">
                <a:solidFill>
                  <a:srgbClr val="990000"/>
                </a:solidFill>
                <a:latin typeface="Arial" panose="020B0604020202020204" pitchFamily="34" charset="0"/>
                <a:cs typeface="Arial" panose="020B0604020202020204" pitchFamily="34" charset="0"/>
              </a:rPr>
              <a:t>Арутунян</a:t>
            </a:r>
            <a:r>
              <a:rPr lang="ru-RU" b="1" i="1" dirty="0">
                <a:solidFill>
                  <a:srgbClr val="990000"/>
                </a:solidFill>
                <a:latin typeface="Arial" panose="020B0604020202020204" pitchFamily="34" charset="0"/>
                <a:cs typeface="Arial" panose="020B0604020202020204" pitchFamily="34" charset="0"/>
              </a:rPr>
              <a:t> Тигран (по папиной линии) родился 1920 году. Во время Великой Отечественной войны воевал в Ставрополье, в 1943 году погиб, защищая Сталинград. Похоронен на Мамаевом кургане. </a:t>
            </a:r>
          </a:p>
          <a:p>
            <a:pPr marL="0" indent="0">
              <a:buNone/>
            </a:pPr>
            <a:r>
              <a:rPr lang="ru-RU" dirty="0">
                <a:solidFill>
                  <a:srgbClr val="990000"/>
                </a:solidFill>
              </a:rPr>
              <a:t>					</a:t>
            </a:r>
            <a:r>
              <a:rPr lang="ru-RU" b="1" i="1" dirty="0" err="1">
                <a:solidFill>
                  <a:srgbClr val="990000"/>
                </a:solidFill>
                <a:latin typeface="Arial" panose="020B0604020202020204" pitchFamily="34" charset="0"/>
                <a:cs typeface="Arial" panose="020B0604020202020204" pitchFamily="34" charset="0"/>
              </a:rPr>
              <a:t>Гаспарян</a:t>
            </a:r>
            <a:r>
              <a:rPr lang="ru-RU" b="1" i="1" dirty="0">
                <a:solidFill>
                  <a:srgbClr val="990000"/>
                </a:solidFill>
                <a:latin typeface="Arial" panose="020B0604020202020204" pitchFamily="34" charset="0"/>
                <a:cs typeface="Arial" panose="020B0604020202020204" pitchFamily="34" charset="0"/>
              </a:rPr>
              <a:t>  Альберт</a:t>
            </a:r>
            <a:endParaRPr lang="ru-RU" dirty="0"/>
          </a:p>
          <a:p>
            <a:pPr marL="0" indent="0">
              <a:buNone/>
            </a:pPr>
            <a:endParaRPr lang="ru-RU" b="1" i="1" dirty="0">
              <a:solidFill>
                <a:srgbClr val="990000"/>
              </a:solidFill>
              <a:latin typeface="Arial" panose="020B0604020202020204" pitchFamily="34" charset="0"/>
              <a:cs typeface="Arial" panose="020B0604020202020204" pitchFamily="34" charset="0"/>
            </a:endParaRPr>
          </a:p>
        </p:txBody>
      </p:sp>
      <p:sp>
        <p:nvSpPr>
          <p:cNvPr id="5" name="Прямоугольник 4"/>
          <p:cNvSpPr/>
          <p:nvPr/>
        </p:nvSpPr>
        <p:spPr>
          <a:xfrm>
            <a:off x="7703127" y="382013"/>
            <a:ext cx="3629891" cy="3416320"/>
          </a:xfrm>
          <a:prstGeom prst="rect">
            <a:avLst/>
          </a:prstGeom>
        </p:spPr>
        <p:txBody>
          <a:bodyPr wrap="square">
            <a:spAutoFit/>
          </a:bodyPr>
          <a:lstStyle/>
          <a:p>
            <a:r>
              <a:rPr lang="ru-RU" b="1" i="1" dirty="0">
                <a:solidFill>
                  <a:srgbClr val="990000"/>
                </a:solidFill>
                <a:latin typeface="Arial" panose="020B0604020202020204" pitchFamily="34" charset="0"/>
                <a:cs typeface="Arial" panose="020B0604020202020204" pitchFamily="34" charset="0"/>
              </a:rPr>
              <a:t>Я хочу рассказать о моих предках, которые жили, работали и воевали на войне.</a:t>
            </a:r>
          </a:p>
          <a:p>
            <a:r>
              <a:rPr lang="ru-RU" b="1" i="1" dirty="0">
                <a:solidFill>
                  <a:srgbClr val="990000"/>
                </a:solidFill>
                <a:latin typeface="Arial" panose="020B0604020202020204" pitchFamily="34" charset="0"/>
                <a:cs typeface="Arial" panose="020B0604020202020204" pitchFamily="34" charset="0"/>
              </a:rPr>
              <a:t>Елисеев Матвей Матвеевич (прадедушка). Родился в селе Екатериновка (</a:t>
            </a:r>
            <a:r>
              <a:rPr lang="ru-RU" b="1" i="1" dirty="0" err="1">
                <a:solidFill>
                  <a:srgbClr val="990000"/>
                </a:solidFill>
                <a:latin typeface="Arial" panose="020B0604020202020204" pitchFamily="34" charset="0"/>
                <a:cs typeface="Arial" panose="020B0604020202020204" pitchFamily="34" charset="0"/>
              </a:rPr>
              <a:t>Идринского</a:t>
            </a:r>
            <a:r>
              <a:rPr lang="ru-RU" b="1" i="1" dirty="0">
                <a:solidFill>
                  <a:srgbClr val="990000"/>
                </a:solidFill>
                <a:latin typeface="Arial" panose="020B0604020202020204" pitchFamily="34" charset="0"/>
                <a:cs typeface="Arial" panose="020B0604020202020204" pitchFamily="34" charset="0"/>
              </a:rPr>
              <a:t> р-на Красноярского края) 29.11.1914г. </a:t>
            </a:r>
            <a:r>
              <a:rPr lang="de-DE" b="1" i="1" dirty="0">
                <a:solidFill>
                  <a:srgbClr val="990000"/>
                </a:solidFill>
                <a:latin typeface="Arial" panose="020B0604020202020204" pitchFamily="34" charset="0"/>
                <a:cs typeface="Arial" panose="020B0604020202020204" pitchFamily="34" charset="0"/>
              </a:rPr>
              <a:t>С 1942</a:t>
            </a:r>
            <a:r>
              <a:rPr lang="ru-RU" b="1" i="1" dirty="0">
                <a:solidFill>
                  <a:srgbClr val="990000"/>
                </a:solidFill>
                <a:latin typeface="Arial" panose="020B0604020202020204" pitchFamily="34" charset="0"/>
                <a:cs typeface="Arial" panose="020B0604020202020204" pitchFamily="34" charset="0"/>
              </a:rPr>
              <a:t> г. </a:t>
            </a:r>
            <a:r>
              <a:rPr lang="de-DE" b="1" i="1" dirty="0">
                <a:solidFill>
                  <a:srgbClr val="990000"/>
                </a:solidFill>
                <a:latin typeface="Arial" panose="020B0604020202020204" pitchFamily="34" charset="0"/>
                <a:cs typeface="Arial" panose="020B0604020202020204" pitchFamily="34" charset="0"/>
              </a:rPr>
              <a:t> </a:t>
            </a:r>
            <a:r>
              <a:rPr lang="ru-RU" b="1" i="1" dirty="0">
                <a:solidFill>
                  <a:srgbClr val="990000"/>
                </a:solidFill>
                <a:latin typeface="Arial" panose="020B0604020202020204" pitchFamily="34" charset="0"/>
                <a:cs typeface="Arial" panose="020B0604020202020204" pitchFamily="34" charset="0"/>
              </a:rPr>
              <a:t>по</a:t>
            </a:r>
            <a:r>
              <a:rPr lang="de-DE" b="1" i="1" dirty="0">
                <a:solidFill>
                  <a:srgbClr val="990000"/>
                </a:solidFill>
                <a:latin typeface="Arial" panose="020B0604020202020204" pitchFamily="34" charset="0"/>
                <a:cs typeface="Arial" panose="020B0604020202020204" pitchFamily="34" charset="0"/>
              </a:rPr>
              <a:t> 1944 </a:t>
            </a:r>
            <a:r>
              <a:rPr lang="ru-RU" b="1" i="1" dirty="0">
                <a:solidFill>
                  <a:srgbClr val="990000"/>
                </a:solidFill>
                <a:latin typeface="Arial" panose="020B0604020202020204" pitchFamily="34" charset="0"/>
                <a:cs typeface="Arial" panose="020B0604020202020204" pitchFamily="34" charset="0"/>
              </a:rPr>
              <a:t>г. </a:t>
            </a:r>
            <a:r>
              <a:rPr lang="de-DE" b="1" i="1" dirty="0">
                <a:solidFill>
                  <a:srgbClr val="990000"/>
                </a:solidFill>
                <a:latin typeface="Arial" panose="020B0604020202020204" pitchFamily="34" charset="0"/>
                <a:cs typeface="Arial" panose="020B0604020202020204" pitchFamily="34" charset="0"/>
              </a:rPr>
              <a:t> </a:t>
            </a:r>
            <a:r>
              <a:rPr lang="ru-RU" b="1" i="1" dirty="0">
                <a:solidFill>
                  <a:srgbClr val="990000"/>
                </a:solidFill>
                <a:latin typeface="Arial" panose="020B0604020202020204" pitchFamily="34" charset="0"/>
                <a:cs typeface="Arial" panose="020B0604020202020204" pitchFamily="34" charset="0"/>
              </a:rPr>
              <a:t>находился в </a:t>
            </a:r>
            <a:r>
              <a:rPr lang="ru-RU" b="1" i="1" dirty="0" err="1">
                <a:solidFill>
                  <a:srgbClr val="990000"/>
                </a:solidFill>
                <a:latin typeface="Arial" panose="020B0604020202020204" pitchFamily="34" charset="0"/>
                <a:cs typeface="Arial" panose="020B0604020202020204" pitchFamily="34" charset="0"/>
              </a:rPr>
              <a:t>трудармии</a:t>
            </a:r>
            <a:r>
              <a:rPr lang="ru-RU" b="1" i="1" dirty="0">
                <a:solidFill>
                  <a:srgbClr val="990000"/>
                </a:solidFill>
                <a:latin typeface="Arial" panose="020B0604020202020204" pitchFamily="34" charset="0"/>
                <a:cs typeface="Arial" panose="020B0604020202020204" pitchFamily="34" charset="0"/>
              </a:rPr>
              <a:t> </a:t>
            </a:r>
          </a:p>
          <a:p>
            <a:r>
              <a:rPr lang="ru-RU" b="1" i="1" dirty="0">
                <a:solidFill>
                  <a:srgbClr val="990000"/>
                </a:solidFill>
                <a:latin typeface="Arial" panose="020B0604020202020204" pitchFamily="34" charset="0"/>
                <a:cs typeface="Arial" panose="020B0604020202020204" pitchFamily="34" charset="0"/>
              </a:rPr>
              <a:t>(г. Красноярск). </a:t>
            </a:r>
            <a:r>
              <a:rPr lang="de-DE" b="1" i="1" dirty="0">
                <a:solidFill>
                  <a:srgbClr val="990000"/>
                </a:solidFill>
                <a:latin typeface="Arial" panose="020B0604020202020204" pitchFamily="34" charset="0"/>
                <a:cs typeface="Arial" panose="020B0604020202020204" pitchFamily="34" charset="0"/>
              </a:rPr>
              <a:t> </a:t>
            </a:r>
            <a:endParaRPr lang="ru-RU" b="1" i="1" dirty="0">
              <a:solidFill>
                <a:srgbClr val="990000"/>
              </a:solidFill>
              <a:latin typeface="Arial" panose="020B0604020202020204" pitchFamily="34" charset="0"/>
              <a:cs typeface="Arial" panose="020B0604020202020204" pitchFamily="34" charset="0"/>
            </a:endParaRPr>
          </a:p>
          <a:p>
            <a:r>
              <a:rPr lang="ru-RU" b="1" i="1" dirty="0">
                <a:solidFill>
                  <a:srgbClr val="990000"/>
                </a:solidFill>
                <a:latin typeface="Arial" panose="020B0604020202020204" pitchFamily="34" charset="0"/>
                <a:cs typeface="Arial" panose="020B0604020202020204" pitchFamily="34" charset="0"/>
              </a:rPr>
              <a:t>Умер</a:t>
            </a:r>
            <a:r>
              <a:rPr lang="de-DE" b="1" i="1" dirty="0">
                <a:solidFill>
                  <a:srgbClr val="990000"/>
                </a:solidFill>
                <a:latin typeface="Arial" panose="020B0604020202020204" pitchFamily="34" charset="0"/>
                <a:cs typeface="Arial" panose="020B0604020202020204" pitchFamily="34" charset="0"/>
              </a:rPr>
              <a:t> в 1983 </a:t>
            </a:r>
            <a:r>
              <a:rPr lang="ru-RU" b="1" i="1" dirty="0">
                <a:solidFill>
                  <a:srgbClr val="990000"/>
                </a:solidFill>
                <a:latin typeface="Arial" panose="020B0604020202020204" pitchFamily="34" charset="0"/>
                <a:cs typeface="Arial" panose="020B0604020202020204" pitchFamily="34" charset="0"/>
              </a:rPr>
              <a:t>году</a:t>
            </a:r>
            <a:r>
              <a:rPr lang="de-DE" b="1" i="1" dirty="0">
                <a:solidFill>
                  <a:srgbClr val="990000"/>
                </a:solidFill>
                <a:latin typeface="Arial" panose="020B0604020202020204" pitchFamily="34" charset="0"/>
                <a:cs typeface="Arial" panose="020B0604020202020204" pitchFamily="34" charset="0"/>
              </a:rPr>
              <a:t>. </a:t>
            </a:r>
            <a:endParaRPr lang="ru-RU" b="1" i="1" dirty="0">
              <a:solidFill>
                <a:srgbClr val="990000"/>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5736" y="382013"/>
            <a:ext cx="1407391" cy="19743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Прямоугольник 5"/>
          <p:cNvSpPr/>
          <p:nvPr/>
        </p:nvSpPr>
        <p:spPr>
          <a:xfrm>
            <a:off x="6295736" y="3775320"/>
            <a:ext cx="3402446" cy="2585323"/>
          </a:xfrm>
          <a:prstGeom prst="rect">
            <a:avLst/>
          </a:prstGeom>
        </p:spPr>
        <p:txBody>
          <a:bodyPr wrap="square">
            <a:spAutoFit/>
          </a:bodyPr>
          <a:lstStyle/>
          <a:p>
            <a:r>
              <a:rPr lang="ru-RU" b="1" i="1" dirty="0" err="1">
                <a:solidFill>
                  <a:srgbClr val="990000"/>
                </a:solidFill>
                <a:latin typeface="Arial" panose="020B0604020202020204" pitchFamily="34" charset="0"/>
                <a:cs typeface="Arial" panose="020B0604020202020204" pitchFamily="34" charset="0"/>
              </a:rPr>
              <a:t>Катцин</a:t>
            </a:r>
            <a:r>
              <a:rPr lang="ru-RU" b="1" i="1" dirty="0">
                <a:solidFill>
                  <a:srgbClr val="990000"/>
                </a:solidFill>
                <a:latin typeface="Arial" panose="020B0604020202020204" pitchFamily="34" charset="0"/>
                <a:cs typeface="Arial" panose="020B0604020202020204" pitchFamily="34" charset="0"/>
              </a:rPr>
              <a:t> Семен Григорьевич (прадедушка). Родился в д. </a:t>
            </a:r>
            <a:r>
              <a:rPr lang="ru-RU" b="1" i="1" dirty="0" err="1">
                <a:solidFill>
                  <a:srgbClr val="990000"/>
                </a:solidFill>
                <a:latin typeface="Arial" panose="020B0604020202020204" pitchFamily="34" charset="0"/>
                <a:cs typeface="Arial" panose="020B0604020202020204" pitchFamily="34" charset="0"/>
              </a:rPr>
              <a:t>Усть</a:t>
            </a:r>
            <a:r>
              <a:rPr lang="ru-RU" b="1" i="1" dirty="0">
                <a:solidFill>
                  <a:srgbClr val="990000"/>
                </a:solidFill>
                <a:latin typeface="Arial" panose="020B0604020202020204" pitchFamily="34" charset="0"/>
                <a:cs typeface="Arial" panose="020B0604020202020204" pitchFamily="34" charset="0"/>
              </a:rPr>
              <a:t> - </a:t>
            </a:r>
            <a:r>
              <a:rPr lang="ru-RU" b="1" i="1" dirty="0" err="1">
                <a:solidFill>
                  <a:srgbClr val="990000"/>
                </a:solidFill>
                <a:latin typeface="Arial" panose="020B0604020202020204" pitchFamily="34" charset="0"/>
                <a:cs typeface="Arial" panose="020B0604020202020204" pitchFamily="34" charset="0"/>
              </a:rPr>
              <a:t>Караскир</a:t>
            </a:r>
            <a:r>
              <a:rPr lang="ru-RU" b="1" i="1" dirty="0">
                <a:solidFill>
                  <a:srgbClr val="990000"/>
                </a:solidFill>
                <a:latin typeface="Arial" panose="020B0604020202020204" pitchFamily="34" charset="0"/>
                <a:cs typeface="Arial" panose="020B0604020202020204" pitchFamily="34" charset="0"/>
              </a:rPr>
              <a:t> 30.01.1920 г. </a:t>
            </a:r>
          </a:p>
          <a:p>
            <a:r>
              <a:rPr lang="ru-RU" b="1" i="1" dirty="0">
                <a:solidFill>
                  <a:srgbClr val="990000"/>
                </a:solidFill>
                <a:latin typeface="Arial" panose="020B0604020202020204" pitchFamily="34" charset="0"/>
                <a:cs typeface="Arial" panose="020B0604020202020204" pitchFamily="34" charset="0"/>
              </a:rPr>
              <a:t>На фронт ушел в 1941 году со срочной службы. Воевал до 1942 года, потом был ранен. Награжден Орденом. </a:t>
            </a:r>
          </a:p>
          <a:p>
            <a:r>
              <a:rPr lang="ru-RU" b="1" i="1" dirty="0">
                <a:solidFill>
                  <a:srgbClr val="990000"/>
                </a:solidFill>
                <a:latin typeface="Arial" panose="020B0604020202020204" pitchFamily="34" charset="0"/>
                <a:cs typeface="Arial" panose="020B0604020202020204" pitchFamily="34" charset="0"/>
              </a:rPr>
              <a:t> Умер</a:t>
            </a:r>
            <a:r>
              <a:rPr lang="de-DE" b="1" i="1" dirty="0">
                <a:solidFill>
                  <a:srgbClr val="990000"/>
                </a:solidFill>
                <a:latin typeface="Arial" panose="020B0604020202020204" pitchFamily="34" charset="0"/>
                <a:cs typeface="Arial" panose="020B0604020202020204" pitchFamily="34" charset="0"/>
              </a:rPr>
              <a:t> в 1989 г.</a:t>
            </a:r>
            <a:endParaRPr lang="ru-RU" b="1" i="1" dirty="0">
              <a:solidFill>
                <a:srgbClr val="990000"/>
              </a:solidFill>
              <a:latin typeface="Arial" panose="020B0604020202020204" pitchFamily="34" charset="0"/>
              <a:cs typeface="Arial" panose="020B0604020202020204" pitchFamily="34" charset="0"/>
            </a:endParaRPr>
          </a:p>
        </p:txBody>
      </p:sp>
      <p:pic>
        <p:nvPicPr>
          <p:cNvPr id="409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9120" y="4043362"/>
            <a:ext cx="1537494" cy="2163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1678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3"/>
          </p:nvPr>
        </p:nvSpPr>
        <p:spPr>
          <a:xfrm>
            <a:off x="609600" y="318655"/>
            <a:ext cx="5116642" cy="1856509"/>
          </a:xfrm>
        </p:spPr>
        <p:txBody>
          <a:bodyPr>
            <a:normAutofit lnSpcReduction="10000"/>
          </a:bodyPr>
          <a:lstStyle/>
          <a:p>
            <a:pPr marL="0" indent="0">
              <a:lnSpc>
                <a:spcPct val="100000"/>
              </a:lnSpc>
              <a:buNone/>
            </a:pPr>
            <a:r>
              <a:rPr lang="ru-RU" sz="1800" b="1" i="1" dirty="0">
                <a:solidFill>
                  <a:srgbClr val="990000"/>
                </a:solidFill>
                <a:latin typeface="Arial" panose="020B0604020202020204" pitchFamily="34" charset="0"/>
                <a:cs typeface="Arial" panose="020B0604020202020204" pitchFamily="34" charset="0"/>
              </a:rPr>
              <a:t>Елисеева Надежда Никитична (прабабушка). Родилась 9.11.1920 г. в Смоленской губернии. В 1940 году с семьей переехала в Сибирь. В годы войны работала в колхозе. </a:t>
            </a:r>
          </a:p>
          <a:p>
            <a:pPr marL="0" indent="0">
              <a:lnSpc>
                <a:spcPct val="100000"/>
              </a:lnSpc>
              <a:buNone/>
            </a:pPr>
            <a:r>
              <a:rPr lang="ru-RU" sz="1800" b="1" i="1" dirty="0">
                <a:solidFill>
                  <a:srgbClr val="990000"/>
                </a:solidFill>
                <a:latin typeface="Arial" panose="020B0604020202020204" pitchFamily="34" charset="0"/>
                <a:cs typeface="Arial" panose="020B0604020202020204" pitchFamily="34" charset="0"/>
              </a:rPr>
              <a:t>Умерла</a:t>
            </a:r>
            <a:r>
              <a:rPr lang="de-DE" sz="1800" b="1" i="1" dirty="0">
                <a:solidFill>
                  <a:srgbClr val="990000"/>
                </a:solidFill>
                <a:latin typeface="Arial" panose="020B0604020202020204" pitchFamily="34" charset="0"/>
                <a:cs typeface="Arial" panose="020B0604020202020204" pitchFamily="34" charset="0"/>
              </a:rPr>
              <a:t> в 2002 </a:t>
            </a:r>
            <a:r>
              <a:rPr lang="ru-RU" sz="1800" b="1" i="1" dirty="0">
                <a:solidFill>
                  <a:srgbClr val="990000"/>
                </a:solidFill>
                <a:latin typeface="Arial" panose="020B0604020202020204" pitchFamily="34" charset="0"/>
                <a:cs typeface="Arial" panose="020B0604020202020204" pitchFamily="34" charset="0"/>
              </a:rPr>
              <a:t>году</a:t>
            </a:r>
            <a:r>
              <a:rPr lang="de-DE" sz="1800" b="1" i="1" dirty="0">
                <a:solidFill>
                  <a:srgbClr val="990000"/>
                </a:solidFill>
                <a:latin typeface="Arial" panose="020B0604020202020204" pitchFamily="34" charset="0"/>
                <a:cs typeface="Arial" panose="020B0604020202020204" pitchFamily="34" charset="0"/>
              </a:rPr>
              <a:t>.</a:t>
            </a:r>
            <a:endParaRPr lang="ru-RU" sz="1800" b="1" i="1" dirty="0">
              <a:solidFill>
                <a:srgbClr val="990000"/>
              </a:solidFill>
              <a:latin typeface="Arial" panose="020B0604020202020204" pitchFamily="34" charset="0"/>
              <a:cs typeface="Arial" panose="020B0604020202020204" pitchFamily="34" charset="0"/>
            </a:endParaRPr>
          </a:p>
          <a:p>
            <a:pPr marL="0" indent="0">
              <a:buNone/>
            </a:pPr>
            <a:endParaRPr lang="ru-RU"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0700" y="1592983"/>
            <a:ext cx="1390650" cy="178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Прямоугольник 4"/>
          <p:cNvSpPr/>
          <p:nvPr/>
        </p:nvSpPr>
        <p:spPr>
          <a:xfrm>
            <a:off x="2757055" y="3491346"/>
            <a:ext cx="2989696" cy="3139321"/>
          </a:xfrm>
          <a:prstGeom prst="rect">
            <a:avLst/>
          </a:prstGeom>
        </p:spPr>
        <p:txBody>
          <a:bodyPr wrap="square">
            <a:spAutoFit/>
          </a:bodyPr>
          <a:lstStyle/>
          <a:p>
            <a:r>
              <a:rPr lang="ru-RU" b="1" i="1" dirty="0" err="1">
                <a:solidFill>
                  <a:srgbClr val="990000"/>
                </a:solidFill>
                <a:latin typeface="Arial" panose="020B0604020202020204" pitchFamily="34" charset="0"/>
                <a:cs typeface="Arial" panose="020B0604020202020204" pitchFamily="34" charset="0"/>
              </a:rPr>
              <a:t>Катцина</a:t>
            </a:r>
            <a:r>
              <a:rPr lang="ru-RU" b="1" i="1" dirty="0">
                <a:solidFill>
                  <a:srgbClr val="990000"/>
                </a:solidFill>
                <a:latin typeface="Arial" panose="020B0604020202020204" pitchFamily="34" charset="0"/>
                <a:cs typeface="Arial" panose="020B0604020202020204" pitchFamily="34" charset="0"/>
              </a:rPr>
              <a:t> Татьяна Александровна (прабабушка). Родилась 16.02.1923 году </a:t>
            </a:r>
          </a:p>
          <a:p>
            <a:r>
              <a:rPr lang="ru-RU" b="1" i="1" dirty="0">
                <a:solidFill>
                  <a:srgbClr val="990000"/>
                </a:solidFill>
                <a:latin typeface="Arial" panose="020B0604020202020204" pitchFamily="34" charset="0"/>
                <a:cs typeface="Arial" panose="020B0604020202020204" pitchFamily="34" charset="0"/>
              </a:rPr>
              <a:t>в Орловской губернии. </a:t>
            </a:r>
          </a:p>
          <a:p>
            <a:r>
              <a:rPr lang="ru-RU" b="1" i="1" dirty="0">
                <a:solidFill>
                  <a:srgbClr val="990000"/>
                </a:solidFill>
                <a:latin typeface="Arial" panose="020B0604020202020204" pitchFamily="34" charset="0"/>
                <a:cs typeface="Arial" panose="020B0604020202020204" pitchFamily="34" charset="0"/>
              </a:rPr>
              <a:t>В 1936 году с семьей переехала в Сибирь. </a:t>
            </a:r>
          </a:p>
          <a:p>
            <a:r>
              <a:rPr lang="ru-RU" b="1" i="1" dirty="0">
                <a:solidFill>
                  <a:srgbClr val="990000"/>
                </a:solidFill>
                <a:latin typeface="Arial" panose="020B0604020202020204" pitchFamily="34" charset="0"/>
                <a:cs typeface="Arial" panose="020B0604020202020204" pitchFamily="34" charset="0"/>
              </a:rPr>
              <a:t>Во время войны работала в колхозе. </a:t>
            </a:r>
          </a:p>
          <a:p>
            <a:r>
              <a:rPr lang="ru-RU" b="1" i="1" dirty="0">
                <a:solidFill>
                  <a:srgbClr val="990000"/>
                </a:solidFill>
                <a:latin typeface="Arial" panose="020B0604020202020204" pitchFamily="34" charset="0"/>
                <a:cs typeface="Arial" panose="020B0604020202020204" pitchFamily="34" charset="0"/>
              </a:rPr>
              <a:t>Сейчас ей 93 года</a:t>
            </a:r>
            <a:r>
              <a:rPr lang="de-DE" b="1" i="1" dirty="0">
                <a:solidFill>
                  <a:srgbClr val="990000"/>
                </a:solidFill>
                <a:latin typeface="Arial" panose="020B0604020202020204" pitchFamily="34" charset="0"/>
                <a:cs typeface="Arial" panose="020B0604020202020204" pitchFamily="34" charset="0"/>
              </a:rPr>
              <a:t>. </a:t>
            </a:r>
            <a:endParaRPr lang="ru-RU" b="1" i="1" dirty="0">
              <a:solidFill>
                <a:srgbClr val="990000"/>
              </a:solidFill>
              <a:latin typeface="Arial" panose="020B0604020202020204" pitchFamily="34" charset="0"/>
              <a:cs typeface="Arial" panose="020B0604020202020204" pitchFamily="34" charset="0"/>
            </a:endParaRPr>
          </a:p>
          <a:p>
            <a:r>
              <a:rPr lang="ru-RU" b="1" i="1" dirty="0">
                <a:solidFill>
                  <a:srgbClr val="990000"/>
                </a:solidFill>
                <a:latin typeface="Arial" panose="020B0604020202020204" pitchFamily="34" charset="0"/>
                <a:cs typeface="Arial" panose="020B0604020202020204" pitchFamily="34" charset="0"/>
              </a:rPr>
              <a:t>	Дрозд Дмитрий</a:t>
            </a:r>
          </a:p>
        </p:txBody>
      </p:sp>
      <p:pic>
        <p:nvPicPr>
          <p:cNvPr id="51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330" y="3602181"/>
            <a:ext cx="2244725" cy="1509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Рисунок 5"/>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015066" y="348065"/>
            <a:ext cx="2193261" cy="2489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Прямоугольник 5"/>
          <p:cNvSpPr/>
          <p:nvPr/>
        </p:nvSpPr>
        <p:spPr>
          <a:xfrm>
            <a:off x="6366163" y="672023"/>
            <a:ext cx="2507673" cy="2585323"/>
          </a:xfrm>
          <a:prstGeom prst="rect">
            <a:avLst/>
          </a:prstGeom>
        </p:spPr>
        <p:txBody>
          <a:bodyPr wrap="square">
            <a:spAutoFit/>
          </a:bodyPr>
          <a:lstStyle/>
          <a:p>
            <a:r>
              <a:rPr lang="ru-RU" b="1" i="1" dirty="0">
                <a:solidFill>
                  <a:srgbClr val="990000"/>
                </a:solidFill>
                <a:latin typeface="Arial" panose="020B0604020202020204" pitchFamily="34" charset="0"/>
                <a:cs typeface="Arial" panose="020B0604020202020204" pitchFamily="34" charset="0"/>
              </a:rPr>
              <a:t>Мой прадед,  старшина Борчанинов Алексей Николаевич воевал на Белорусском фронте с августа 1944 по май 1945 года. </a:t>
            </a:r>
          </a:p>
        </p:txBody>
      </p:sp>
      <p:sp>
        <p:nvSpPr>
          <p:cNvPr id="7" name="Прямоугольник 6"/>
          <p:cNvSpPr/>
          <p:nvPr/>
        </p:nvSpPr>
        <p:spPr>
          <a:xfrm>
            <a:off x="9451389" y="2888014"/>
            <a:ext cx="1415772" cy="369332"/>
          </a:xfrm>
          <a:prstGeom prst="rect">
            <a:avLst/>
          </a:prstGeom>
        </p:spPr>
        <p:txBody>
          <a:bodyPr wrap="none">
            <a:spAutoFit/>
          </a:bodyPr>
          <a:lstStyle/>
          <a:p>
            <a:r>
              <a:rPr lang="ru-RU" b="1" i="1" dirty="0">
                <a:solidFill>
                  <a:srgbClr val="990000"/>
                </a:solidFill>
                <a:latin typeface="Arial" panose="020B0604020202020204" pitchFamily="34" charset="0"/>
                <a:cs typeface="Arial" panose="020B0604020202020204" pitchFamily="34" charset="0"/>
              </a:rPr>
              <a:t>1924 - 1998</a:t>
            </a:r>
            <a:endParaRPr lang="ru-RU" i="1" dirty="0">
              <a:solidFill>
                <a:srgbClr val="990000"/>
              </a:solidFill>
              <a:latin typeface="Arial" panose="020B0604020202020204" pitchFamily="34" charset="0"/>
              <a:cs typeface="Arial" panose="020B0604020202020204" pitchFamily="34" charset="0"/>
            </a:endParaRPr>
          </a:p>
        </p:txBody>
      </p:sp>
      <p:sp>
        <p:nvSpPr>
          <p:cNvPr id="8" name="Прямоугольник 7"/>
          <p:cNvSpPr/>
          <p:nvPr/>
        </p:nvSpPr>
        <p:spPr>
          <a:xfrm>
            <a:off x="6442364" y="3380508"/>
            <a:ext cx="4862945" cy="1938992"/>
          </a:xfrm>
          <a:prstGeom prst="rect">
            <a:avLst/>
          </a:prstGeom>
        </p:spPr>
        <p:txBody>
          <a:bodyPr wrap="square">
            <a:spAutoFit/>
          </a:bodyPr>
          <a:lstStyle/>
          <a:p>
            <a:pPr algn="just"/>
            <a:r>
              <a:rPr lang="ru-RU" sz="2000" b="1" i="1" dirty="0">
                <a:solidFill>
                  <a:srgbClr val="990000"/>
                </a:solidFill>
                <a:latin typeface="Arial" panose="020B0604020202020204" pitchFamily="34" charset="0"/>
                <a:cs typeface="Arial" panose="020B0604020202020204" pitchFamily="34" charset="0"/>
              </a:rPr>
              <a:t>Был оперативным дежурным</a:t>
            </a:r>
            <a:r>
              <a:rPr lang="de-DE" sz="2000" b="1" i="1" dirty="0">
                <a:solidFill>
                  <a:srgbClr val="990000"/>
                </a:solidFill>
                <a:latin typeface="Arial" panose="020B0604020202020204" pitchFamily="34" charset="0"/>
                <a:cs typeface="Arial" panose="020B0604020202020204" pitchFamily="34" charset="0"/>
              </a:rPr>
              <a:t>  </a:t>
            </a:r>
            <a:r>
              <a:rPr lang="ru-RU" sz="2000" b="1" i="1" dirty="0">
                <a:solidFill>
                  <a:srgbClr val="990000"/>
                </a:solidFill>
                <a:latin typeface="Arial" panose="020B0604020202020204" pitchFamily="34" charset="0"/>
                <a:cs typeface="Arial" panose="020B0604020202020204" pitchFamily="34" charset="0"/>
              </a:rPr>
              <a:t>по перелётам</a:t>
            </a:r>
            <a:r>
              <a:rPr lang="de-DE" sz="2000" b="1" i="1" dirty="0">
                <a:solidFill>
                  <a:srgbClr val="990000"/>
                </a:solidFill>
                <a:latin typeface="Arial" panose="020B0604020202020204" pitchFamily="34" charset="0"/>
                <a:cs typeface="Arial" panose="020B0604020202020204" pitchFamily="34" charset="0"/>
              </a:rPr>
              <a:t> в в/ч 15454. </a:t>
            </a:r>
            <a:r>
              <a:rPr lang="ru-RU" sz="2000" b="1" i="1" dirty="0">
                <a:solidFill>
                  <a:srgbClr val="990000"/>
                </a:solidFill>
                <a:latin typeface="Arial" panose="020B0604020202020204" pitchFamily="34" charset="0"/>
                <a:cs typeface="Arial" panose="020B0604020202020204" pitchFamily="34" charset="0"/>
              </a:rPr>
              <a:t>Награждён наградами </a:t>
            </a:r>
            <a:r>
              <a:rPr lang="de-DE" sz="2000" b="1" i="1" dirty="0">
                <a:solidFill>
                  <a:srgbClr val="990000"/>
                </a:solidFill>
                <a:latin typeface="Arial" panose="020B0604020202020204" pitchFamily="34" charset="0"/>
                <a:cs typeface="Arial" panose="020B0604020202020204" pitchFamily="34" charset="0"/>
              </a:rPr>
              <a:t> и </a:t>
            </a:r>
            <a:r>
              <a:rPr lang="ru-RU" sz="2000" b="1" i="1" dirty="0">
                <a:solidFill>
                  <a:srgbClr val="990000"/>
                </a:solidFill>
                <a:latin typeface="Arial" panose="020B0604020202020204" pitchFamily="34" charset="0"/>
                <a:cs typeface="Arial" panose="020B0604020202020204" pitchFamily="34" charset="0"/>
              </a:rPr>
              <a:t>медалями</a:t>
            </a:r>
            <a:r>
              <a:rPr lang="de-DE" sz="2000" b="1" i="1" dirty="0">
                <a:solidFill>
                  <a:srgbClr val="990000"/>
                </a:solidFill>
                <a:latin typeface="Arial" panose="020B0604020202020204" pitchFamily="34" charset="0"/>
                <a:cs typeface="Arial" panose="020B0604020202020204" pitchFamily="34" charset="0"/>
              </a:rPr>
              <a:t> </a:t>
            </a:r>
            <a:r>
              <a:rPr lang="ru-RU" sz="2000" b="1" i="1" dirty="0">
                <a:solidFill>
                  <a:srgbClr val="990000"/>
                </a:solidFill>
                <a:latin typeface="Arial" panose="020B0604020202020204" pitchFamily="34" charset="0"/>
                <a:cs typeface="Arial" panose="020B0604020202020204" pitchFamily="34" charset="0"/>
              </a:rPr>
              <a:t>за боевые заслуги</a:t>
            </a:r>
            <a:r>
              <a:rPr lang="de-DE" sz="2000" b="1" i="1" dirty="0">
                <a:solidFill>
                  <a:srgbClr val="990000"/>
                </a:solidFill>
                <a:latin typeface="Arial" panose="020B0604020202020204" pitchFamily="34" charset="0"/>
                <a:cs typeface="Arial" panose="020B0604020202020204" pitchFamily="34" charset="0"/>
              </a:rPr>
              <a:t> и </a:t>
            </a:r>
            <a:r>
              <a:rPr lang="ru-RU" sz="2000" b="1" i="1" dirty="0">
                <a:solidFill>
                  <a:srgbClr val="990000"/>
                </a:solidFill>
                <a:latin typeface="Arial" panose="020B0604020202020204" pitchFamily="34" charset="0"/>
                <a:cs typeface="Arial" panose="020B0604020202020204" pitchFamily="34" charset="0"/>
              </a:rPr>
              <a:t>взятие Берлина</a:t>
            </a:r>
            <a:r>
              <a:rPr lang="de-DE" sz="2000" b="1" i="1" dirty="0">
                <a:solidFill>
                  <a:srgbClr val="990000"/>
                </a:solidFill>
                <a:latin typeface="Arial" panose="020B0604020202020204" pitchFamily="34" charset="0"/>
                <a:cs typeface="Arial" panose="020B0604020202020204" pitchFamily="34" charset="0"/>
              </a:rPr>
              <a:t>.</a:t>
            </a:r>
            <a:endParaRPr lang="ru-RU" sz="2000" b="1" i="1" dirty="0">
              <a:solidFill>
                <a:srgbClr val="990000"/>
              </a:solidFill>
              <a:latin typeface="Arial" panose="020B0604020202020204" pitchFamily="34" charset="0"/>
              <a:cs typeface="Arial" panose="020B0604020202020204" pitchFamily="34" charset="0"/>
            </a:endParaRPr>
          </a:p>
          <a:p>
            <a:pPr algn="just"/>
            <a:endParaRPr lang="ru-RU" sz="2000" b="1" i="1" dirty="0">
              <a:solidFill>
                <a:srgbClr val="990000"/>
              </a:solidFill>
              <a:latin typeface="Arial" panose="020B0604020202020204" pitchFamily="34" charset="0"/>
              <a:cs typeface="Arial" panose="020B0604020202020204" pitchFamily="34" charset="0"/>
            </a:endParaRPr>
          </a:p>
          <a:p>
            <a:pPr algn="just"/>
            <a:r>
              <a:rPr lang="ru-RU" sz="2000" b="1" i="1" dirty="0">
                <a:solidFill>
                  <a:srgbClr val="990000"/>
                </a:solidFill>
                <a:latin typeface="Arial" panose="020B0604020202020204" pitchFamily="34" charset="0"/>
                <a:cs typeface="Arial" panose="020B0604020202020204" pitchFamily="34" charset="0"/>
              </a:rPr>
              <a:t>		</a:t>
            </a:r>
            <a:r>
              <a:rPr lang="ru-RU" sz="2000" b="1" i="1" dirty="0" err="1">
                <a:solidFill>
                  <a:srgbClr val="990000"/>
                </a:solidFill>
                <a:latin typeface="Arial" panose="020B0604020202020204" pitchFamily="34" charset="0"/>
                <a:cs typeface="Arial" panose="020B0604020202020204" pitchFamily="34" charset="0"/>
              </a:rPr>
              <a:t>Загребельный</a:t>
            </a:r>
            <a:r>
              <a:rPr lang="ru-RU" sz="2000" b="1" i="1" dirty="0">
                <a:solidFill>
                  <a:srgbClr val="990000"/>
                </a:solidFill>
                <a:latin typeface="Arial" panose="020B0604020202020204" pitchFamily="34" charset="0"/>
                <a:cs typeface="Arial" panose="020B0604020202020204" pitchFamily="34" charset="0"/>
              </a:rPr>
              <a:t> Павел</a:t>
            </a:r>
          </a:p>
        </p:txBody>
      </p:sp>
    </p:spTree>
    <p:extLst>
      <p:ext uri="{BB962C8B-B14F-4D97-AF65-F5344CB8AC3E}">
        <p14:creationId xmlns:p14="http://schemas.microsoft.com/office/powerpoint/2010/main" val="265042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73091" y="401782"/>
            <a:ext cx="5029200" cy="6096000"/>
          </a:xfrm>
        </p:spPr>
        <p:txBody>
          <a:bodyPr>
            <a:normAutofit lnSpcReduction="10000"/>
          </a:bodyPr>
          <a:lstStyle/>
          <a:p>
            <a:pPr marL="0" indent="0">
              <a:buNone/>
            </a:pPr>
            <a:r>
              <a:rPr lang="ru-RU" dirty="0"/>
              <a:t>	 </a:t>
            </a:r>
            <a:r>
              <a:rPr lang="ru-RU" b="1" i="1" dirty="0">
                <a:solidFill>
                  <a:srgbClr val="990000"/>
                </a:solidFill>
                <a:latin typeface="Arial" panose="020B0604020202020204" pitchFamily="34" charset="0"/>
                <a:cs typeface="Arial" panose="020B0604020202020204" pitchFamily="34" charset="0"/>
              </a:rPr>
              <a:t>Мой прадедушка воевал на Курской дуге. Очень важном для нашей армии, огневом рубеже. В конце войны участвовал в освобождении Будапешта и Вены, получил медали за их освобождение.</a:t>
            </a:r>
          </a:p>
          <a:p>
            <a:pPr marL="0" indent="0">
              <a:buNone/>
            </a:pPr>
            <a:r>
              <a:rPr lang="ru-RU" b="1" i="1" dirty="0">
                <a:solidFill>
                  <a:srgbClr val="990000"/>
                </a:solidFill>
                <a:latin typeface="Arial" panose="020B0604020202020204" pitchFamily="34" charset="0"/>
                <a:cs typeface="Arial" panose="020B0604020202020204" pitchFamily="34" charset="0"/>
              </a:rPr>
              <a:t>Мой прадедушка Алексеев Евгений Алексеевич внесён в книгу Славы Красноярского края за боевые заслуги.</a:t>
            </a:r>
          </a:p>
          <a:p>
            <a:pPr marL="0" indent="0">
              <a:buNone/>
            </a:pPr>
            <a:r>
              <a:rPr lang="ru-RU" b="1" i="1" dirty="0">
                <a:solidFill>
                  <a:srgbClr val="990000"/>
                </a:solidFill>
                <a:latin typeface="Arial" panose="020B0604020202020204" pitchFamily="34" charset="0"/>
                <a:cs typeface="Arial" panose="020B0604020202020204" pitchFamily="34" charset="0"/>
              </a:rPr>
              <a:t>	</a:t>
            </a:r>
          </a:p>
          <a:p>
            <a:pPr marL="0" indent="0">
              <a:buNone/>
            </a:pPr>
            <a:r>
              <a:rPr lang="ru-RU" b="1" i="1" dirty="0">
                <a:solidFill>
                  <a:srgbClr val="990000"/>
                </a:solidFill>
                <a:latin typeface="Arial" panose="020B0604020202020204" pitchFamily="34" charset="0"/>
                <a:cs typeface="Arial" panose="020B0604020202020204" pitchFamily="34" charset="0"/>
              </a:rPr>
              <a:t>		Малюгин Илья</a:t>
            </a:r>
          </a:p>
        </p:txBody>
      </p:sp>
      <p:sp>
        <p:nvSpPr>
          <p:cNvPr id="4" name="Объект 3"/>
          <p:cNvSpPr>
            <a:spLocks noGrp="1"/>
          </p:cNvSpPr>
          <p:nvPr>
            <p:ph idx="13"/>
          </p:nvPr>
        </p:nvSpPr>
        <p:spPr>
          <a:xfrm>
            <a:off x="2590800" y="208107"/>
            <a:ext cx="3218858" cy="2657414"/>
          </a:xfrm>
        </p:spPr>
        <p:txBody>
          <a:bodyPr/>
          <a:lstStyle/>
          <a:p>
            <a:pPr marL="0" indent="0">
              <a:buNone/>
            </a:pPr>
            <a:r>
              <a:rPr lang="ru-RU" sz="1800" b="1" i="1" dirty="0">
                <a:solidFill>
                  <a:srgbClr val="990000"/>
                </a:solidFill>
                <a:latin typeface="Arial" panose="020B0604020202020204" pitchFamily="34" charset="0"/>
                <a:cs typeface="Arial" panose="020B0604020202020204" pitchFamily="34" charset="0"/>
              </a:rPr>
              <a:t> </a:t>
            </a:r>
          </a:p>
          <a:p>
            <a:pPr marL="0" indent="0">
              <a:buNone/>
            </a:pPr>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725" y="208107"/>
            <a:ext cx="1708150" cy="2147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610719" y="2496189"/>
            <a:ext cx="1715726" cy="369332"/>
          </a:xfrm>
          <a:prstGeom prst="rect">
            <a:avLst/>
          </a:prstGeom>
        </p:spPr>
        <p:txBody>
          <a:bodyPr wrap="none">
            <a:spAutoFit/>
          </a:bodyPr>
          <a:lstStyle/>
          <a:p>
            <a:r>
              <a:rPr lang="ru-RU" b="1" i="1" dirty="0">
                <a:solidFill>
                  <a:srgbClr val="990000"/>
                </a:solidFill>
                <a:latin typeface="Arial" panose="020B0604020202020204" pitchFamily="34" charset="0"/>
                <a:cs typeface="Arial" panose="020B0604020202020204" pitchFamily="34" charset="0"/>
              </a:rPr>
              <a:t>1918 – 2002 г.</a:t>
            </a:r>
          </a:p>
        </p:txBody>
      </p:sp>
      <p:sp>
        <p:nvSpPr>
          <p:cNvPr id="6" name="Прямоугольник 5"/>
          <p:cNvSpPr/>
          <p:nvPr/>
        </p:nvSpPr>
        <p:spPr>
          <a:xfrm>
            <a:off x="2618509" y="252179"/>
            <a:ext cx="3214255" cy="3139321"/>
          </a:xfrm>
          <a:prstGeom prst="rect">
            <a:avLst/>
          </a:prstGeom>
        </p:spPr>
        <p:txBody>
          <a:bodyPr wrap="square">
            <a:spAutoFit/>
          </a:bodyPr>
          <a:lstStyle/>
          <a:p>
            <a:r>
              <a:rPr lang="ru-RU" b="1" i="1" dirty="0">
                <a:solidFill>
                  <a:srgbClr val="990000"/>
                </a:solidFill>
                <a:latin typeface="Arial" panose="020B0604020202020204" pitchFamily="34" charset="0"/>
                <a:cs typeface="Arial" panose="020B0604020202020204" pitchFamily="34" charset="0"/>
              </a:rPr>
              <a:t>Мой прадедушка Петр Родионович Копылов родился в 1918 году 12 июня в день Святого Петра. Поэтому и назвали Петром. Жил в селе Старо-Юрьево Тамбовской области. Чтобы раньше пойти работать он прибавил себе 1 год. </a:t>
            </a:r>
          </a:p>
        </p:txBody>
      </p:sp>
      <p:sp>
        <p:nvSpPr>
          <p:cNvPr id="7" name="Прямоугольник 6"/>
          <p:cNvSpPr/>
          <p:nvPr/>
        </p:nvSpPr>
        <p:spPr>
          <a:xfrm>
            <a:off x="610719" y="3459448"/>
            <a:ext cx="5222045" cy="3293209"/>
          </a:xfrm>
          <a:prstGeom prst="rect">
            <a:avLst/>
          </a:prstGeom>
        </p:spPr>
        <p:txBody>
          <a:bodyPr wrap="square">
            <a:spAutoFit/>
          </a:bodyPr>
          <a:lstStyle/>
          <a:p>
            <a:pPr algn="just"/>
            <a:r>
              <a:rPr lang="ru-RU" sz="1600" b="1" i="1" dirty="0">
                <a:solidFill>
                  <a:srgbClr val="990000"/>
                </a:solidFill>
                <a:latin typeface="Arial" panose="020B0604020202020204" pitchFamily="34" charset="0"/>
                <a:cs typeface="Arial" panose="020B0604020202020204" pitchFamily="34" charset="0"/>
              </a:rPr>
              <a:t>В 18 лет пошёл в армию и попал на флот Балтийского  моря. И в армии его застала война.  Прадедушка сражался за освобождение Ленинграда. Прадед  из блокадного Ленинграда, под обстрелом фашистов, вывозил детей.  Он прошёл всю войну.  Подвиги не оставили его, в родной деревне дедушка охранял зернохранилище и однажды задержал опасных преступников. Всю жизнь прадедушка посвятил защите нашей Родины и в день Победы получал грамоты, подписанные президентами России.  		</a:t>
            </a:r>
          </a:p>
          <a:p>
            <a:pPr algn="just"/>
            <a:r>
              <a:rPr lang="ru-RU" sz="1600" b="1" i="1" dirty="0">
                <a:solidFill>
                  <a:srgbClr val="990000"/>
                </a:solidFill>
                <a:latin typeface="Arial" panose="020B0604020202020204" pitchFamily="34" charset="0"/>
                <a:cs typeface="Arial" panose="020B0604020202020204" pitchFamily="34" charset="0"/>
              </a:rPr>
              <a:t>			 Копылов Егор</a:t>
            </a:r>
          </a:p>
        </p:txBody>
      </p:sp>
    </p:spTree>
    <p:extLst>
      <p:ext uri="{BB962C8B-B14F-4D97-AF65-F5344CB8AC3E}">
        <p14:creationId xmlns:p14="http://schemas.microsoft.com/office/powerpoint/2010/main" val="2777441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45382" y="3934691"/>
            <a:ext cx="5029200" cy="2563090"/>
          </a:xfrm>
        </p:spPr>
        <p:txBody>
          <a:bodyPr>
            <a:normAutofit/>
          </a:bodyPr>
          <a:lstStyle/>
          <a:p>
            <a:pPr marL="0" indent="0" algn="just">
              <a:buNone/>
            </a:pPr>
            <a:r>
              <a:rPr lang="ru-RU" sz="1800" dirty="0"/>
              <a:t> </a:t>
            </a:r>
            <a:r>
              <a:rPr lang="ru-RU" sz="2000" b="1" i="1" dirty="0">
                <a:solidFill>
                  <a:srgbClr val="990000"/>
                </a:solidFill>
                <a:latin typeface="Arial" panose="020B0604020202020204" pitchFamily="34" charset="0"/>
                <a:cs typeface="Arial" panose="020B0604020202020204" pitchFamily="34" charset="0"/>
              </a:rPr>
              <a:t>Моего прадедушку звать Гладков Василий Константинович. Он родился 16 мая 1925 года в деревне «Надежда» Рязанской области. Учился в Москве в ремесленном  училище. После окончания учёбы, в 17 лет  ушёл на фронт воевать за свою Родину, стал разведчиком. </a:t>
            </a:r>
          </a:p>
          <a:p>
            <a:pPr marL="0" indent="0">
              <a:buNone/>
            </a:pPr>
            <a:endParaRPr lang="ru-RU" sz="1800" dirty="0">
              <a:latin typeface="Arial" panose="020B0604020202020204" pitchFamily="34" charset="0"/>
              <a:cs typeface="Arial" panose="020B0604020202020204" pitchFamily="34" charset="0"/>
            </a:endParaRPr>
          </a:p>
        </p:txBody>
      </p:sp>
      <p:sp>
        <p:nvSpPr>
          <p:cNvPr id="4" name="Объект 3"/>
          <p:cNvSpPr>
            <a:spLocks noGrp="1"/>
          </p:cNvSpPr>
          <p:nvPr>
            <p:ph idx="13"/>
          </p:nvPr>
        </p:nvSpPr>
        <p:spPr>
          <a:xfrm>
            <a:off x="581891" y="263236"/>
            <a:ext cx="5144351" cy="5913727"/>
          </a:xfrm>
        </p:spPr>
        <p:txBody>
          <a:bodyPr>
            <a:normAutofit fontScale="47500" lnSpcReduction="20000"/>
          </a:bodyPr>
          <a:lstStyle/>
          <a:p>
            <a:pPr marL="0" indent="0" algn="just">
              <a:buNone/>
            </a:pPr>
            <a:r>
              <a:rPr lang="ru-RU" sz="4400" b="1" i="1" dirty="0">
                <a:solidFill>
                  <a:srgbClr val="990000"/>
                </a:solidFill>
                <a:latin typeface="Arial" panose="020B0604020202020204" pitchFamily="34" charset="0"/>
                <a:cs typeface="Arial" panose="020B0604020202020204" pitchFamily="34" charset="0"/>
              </a:rPr>
              <a:t>Ткачёв Павел Иванович -  мой прадедушка, годы жизни: родился в 1918 году – умер 17 февраля 1988 года. </a:t>
            </a:r>
          </a:p>
          <a:p>
            <a:pPr marL="0" indent="0" algn="just">
              <a:buNone/>
            </a:pPr>
            <a:r>
              <a:rPr lang="ru-RU" sz="4400" b="1" i="1" dirty="0">
                <a:solidFill>
                  <a:srgbClr val="990000"/>
                </a:solidFill>
                <a:latin typeface="Arial" panose="020B0604020202020204" pitchFamily="34" charset="0"/>
                <a:cs typeface="Arial" panose="020B0604020202020204" pitchFamily="34" charset="0"/>
              </a:rPr>
              <a:t>Он родился и вырос в </a:t>
            </a:r>
            <a:r>
              <a:rPr lang="ru-RU" sz="4400" b="1" i="1" dirty="0" err="1">
                <a:solidFill>
                  <a:srgbClr val="990000"/>
                </a:solidFill>
                <a:latin typeface="Arial" panose="020B0604020202020204" pitchFamily="34" charset="0"/>
                <a:cs typeface="Arial" panose="020B0604020202020204" pitchFamily="34" charset="0"/>
              </a:rPr>
              <a:t>Четинской</a:t>
            </a:r>
            <a:r>
              <a:rPr lang="ru-RU" sz="4400" b="1" i="1" dirty="0">
                <a:solidFill>
                  <a:srgbClr val="990000"/>
                </a:solidFill>
                <a:latin typeface="Arial" panose="020B0604020202020204" pitchFamily="34" charset="0"/>
                <a:cs typeface="Arial" panose="020B0604020202020204" pitchFamily="34" charset="0"/>
              </a:rPr>
              <a:t> области. 22 июня 1941 года фашистская Германия без объявления войны напала на нашу страну. Вместе со всеми защищать Родину ушёл на фронт мой прадед, ему было 23 года. Он прошёл всю войну.   После окончания войны прадедушка уехал в Красноярский край, город Красноярск. В Красноярске он встретил мою прабабушку, они поженились и остались здесь жить.</a:t>
            </a:r>
          </a:p>
          <a:p>
            <a:pPr marL="0" indent="0" algn="just">
              <a:buNone/>
            </a:pPr>
            <a:r>
              <a:rPr lang="ru-RU" sz="4400" b="1" i="1" dirty="0">
                <a:solidFill>
                  <a:srgbClr val="990000"/>
                </a:solidFill>
                <a:latin typeface="Arial" panose="020B0604020202020204" pitchFamily="34" charset="0"/>
                <a:cs typeface="Arial" panose="020B0604020202020204" pitchFamily="34" charset="0"/>
              </a:rPr>
              <a:t>У моего дедушки много наград и медалей, которые сейчас находятся в музее моей школы.							</a:t>
            </a:r>
          </a:p>
          <a:p>
            <a:pPr marL="0" indent="0" algn="just">
              <a:buNone/>
            </a:pPr>
            <a:r>
              <a:rPr lang="ru-RU" sz="4400" b="1" i="1" dirty="0">
                <a:solidFill>
                  <a:srgbClr val="990000"/>
                </a:solidFill>
                <a:latin typeface="Arial" panose="020B0604020202020204" pitchFamily="34" charset="0"/>
                <a:cs typeface="Arial" panose="020B0604020202020204" pitchFamily="34" charset="0"/>
              </a:rPr>
              <a:t>		Суворова Вероника.</a:t>
            </a:r>
          </a:p>
          <a:p>
            <a:pPr marL="0" indent="0">
              <a:buNone/>
            </a:pPr>
            <a:endParaRPr lang="ru-RU" dirty="0"/>
          </a:p>
        </p:txBody>
      </p:sp>
      <p:pic>
        <p:nvPicPr>
          <p:cNvPr id="7170" name="Picture 2" descr="C:\Users\Королева\Desktop\1\Юша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6336" y="404830"/>
            <a:ext cx="4970927" cy="33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945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14655" y="401782"/>
            <a:ext cx="4973782" cy="6206836"/>
          </a:xfrm>
        </p:spPr>
        <p:txBody>
          <a:bodyPr>
            <a:normAutofit fontScale="70000" lnSpcReduction="20000"/>
          </a:bodyPr>
          <a:lstStyle/>
          <a:p>
            <a:pPr marL="0" lvl="0" indent="0" algn="just" hangingPunct="0">
              <a:lnSpc>
                <a:spcPct val="100000"/>
              </a:lnSpc>
              <a:spcBef>
                <a:spcPts val="1191"/>
              </a:spcBef>
              <a:spcAft>
                <a:spcPts val="992"/>
              </a:spcAft>
              <a:buNone/>
              <a:defRPr sz="2400"/>
            </a:pPr>
            <a:r>
              <a:rPr lang="ru-RU" sz="2600" b="1" i="1" dirty="0">
                <a:solidFill>
                  <a:srgbClr val="990000"/>
                </a:solidFill>
                <a:latin typeface="Arial" panose="020B0604020202020204" pitchFamily="34" charset="0"/>
                <a:cs typeface="Arial" panose="020B0604020202020204" pitchFamily="34" charset="0"/>
              </a:rPr>
              <a:t>Я хочу рассказать о своём прадедушке Есине Андрее Андреевиче. </a:t>
            </a:r>
          </a:p>
          <a:p>
            <a:pPr marL="0" indent="0" algn="just">
              <a:buNone/>
            </a:pPr>
            <a:r>
              <a:rPr lang="ru-RU" sz="2600" b="1" i="1" dirty="0">
                <a:solidFill>
                  <a:srgbClr val="990000"/>
                </a:solidFill>
                <a:latin typeface="Arial" panose="020B0604020202020204" pitchFamily="34" charset="0"/>
                <a:cs typeface="Arial" panose="020B0604020202020204" pitchFamily="34" charset="0"/>
              </a:rPr>
              <a:t>Когда я родилась моего дедушки уже не было в живых. Мои мама и бабушка много о нём рассказывали.</a:t>
            </a:r>
          </a:p>
          <a:p>
            <a:pPr marL="0" indent="0" algn="just">
              <a:buNone/>
            </a:pPr>
            <a:r>
              <a:rPr lang="ru-RU" sz="2600" b="1" i="1" dirty="0">
                <a:solidFill>
                  <a:srgbClr val="990000"/>
                </a:solidFill>
                <a:latin typeface="Arial" panose="020B0604020202020204" pitchFamily="34" charset="0"/>
                <a:cs typeface="Arial" panose="020B0604020202020204" pitchFamily="34" charset="0"/>
              </a:rPr>
              <a:t>Мой дедушка родился в большой семье. У него было  две сестры и брат. Родители  умерли, прадедушке тогда было шестнадцать лет, младшие сёстры и брат остались с ним. Он был им за  папу и маму. Им приходилось нелегко. Прадедушка научился готовить, и даже шить  одежду младшим сёстрам и брату. </a:t>
            </a:r>
          </a:p>
          <a:p>
            <a:pPr marL="0" indent="0" algn="just">
              <a:buNone/>
            </a:pPr>
            <a:r>
              <a:rPr lang="ru-RU" sz="2600" b="1" i="1" dirty="0">
                <a:solidFill>
                  <a:srgbClr val="990000"/>
                </a:solidFill>
                <a:latin typeface="Arial" panose="020B0604020202020204" pitchFamily="34" charset="0"/>
                <a:cs typeface="Arial" panose="020B0604020202020204" pitchFamily="34" charset="0"/>
              </a:rPr>
              <a:t>Когда началась война ему было двадцать лет. Он ушёл на фронт. Всю войну воевал в пехотных войсках сапёром, разминировал мины. В 1944 году подорвался на мине, осколками его сильно ранило. Долго лежал в госпитале, ему делали операцию, а один осколок остался в ноге. Врачи сказали, что удалять осколок нельзя, можно повредить ногу. И прадед не смог бы ходить.  После госпиталя вернулся на фронт воевать. </a:t>
            </a:r>
          </a:p>
          <a:p>
            <a:pPr marL="0" indent="0">
              <a:buNone/>
            </a:pPr>
            <a:endParaRPr lang="ru-RU" dirty="0">
              <a:solidFill>
                <a:srgbClr val="990000"/>
              </a:solidFill>
            </a:endParaRPr>
          </a:p>
        </p:txBody>
      </p:sp>
      <p:sp>
        <p:nvSpPr>
          <p:cNvPr id="4" name="Объект 3"/>
          <p:cNvSpPr>
            <a:spLocks noGrp="1"/>
          </p:cNvSpPr>
          <p:nvPr>
            <p:ph idx="13"/>
          </p:nvPr>
        </p:nvSpPr>
        <p:spPr>
          <a:xfrm>
            <a:off x="734291" y="332509"/>
            <a:ext cx="4991951" cy="6137564"/>
          </a:xfrm>
        </p:spPr>
        <p:txBody>
          <a:bodyPr>
            <a:normAutofit fontScale="70000" lnSpcReduction="20000"/>
          </a:bodyPr>
          <a:lstStyle/>
          <a:p>
            <a:pPr marL="0" indent="0" algn="just">
              <a:buNone/>
            </a:pPr>
            <a:r>
              <a:rPr lang="ru-RU" sz="2600" b="1" i="1" dirty="0">
                <a:solidFill>
                  <a:srgbClr val="990000"/>
                </a:solidFill>
                <a:latin typeface="Arial" panose="020B0604020202020204" pitchFamily="34" charset="0"/>
                <a:cs typeface="Arial" panose="020B0604020202020204" pitchFamily="34" charset="0"/>
              </a:rPr>
              <a:t>Воевал  с 1 октября 1942 года на втором Белорусском фронте под командованием маршала Константина Константиновича Рокоссовского. </a:t>
            </a:r>
          </a:p>
          <a:p>
            <a:pPr marL="0" indent="0" algn="just">
              <a:buNone/>
            </a:pPr>
            <a:r>
              <a:rPr lang="ru-RU" sz="2600" b="1" i="1" dirty="0">
                <a:solidFill>
                  <a:srgbClr val="990000"/>
                </a:solidFill>
                <a:latin typeface="Arial" panose="020B0604020202020204" pitchFamily="34" charset="0"/>
                <a:cs typeface="Arial" panose="020B0604020202020204" pitchFamily="34" charset="0"/>
              </a:rPr>
              <a:t>Имеет награды: орден «Красной звезды», орден «Отечественной войны </a:t>
            </a:r>
            <a:r>
              <a:rPr lang="en-US" sz="2600" b="1" i="1" dirty="0">
                <a:solidFill>
                  <a:srgbClr val="990000"/>
                </a:solidFill>
                <a:latin typeface="Arial" panose="020B0604020202020204" pitchFamily="34" charset="0"/>
                <a:cs typeface="Arial" panose="020B0604020202020204" pitchFamily="34" charset="0"/>
              </a:rPr>
              <a:t>II </a:t>
            </a:r>
            <a:r>
              <a:rPr lang="ru-RU" sz="2600" b="1" i="1" dirty="0">
                <a:solidFill>
                  <a:srgbClr val="990000"/>
                </a:solidFill>
                <a:latin typeface="Arial" panose="020B0604020202020204" pitchFamily="34" charset="0"/>
                <a:cs typeface="Arial" panose="020B0604020202020204" pitchFamily="34" charset="0"/>
              </a:rPr>
              <a:t>степени», медаль «За отвагу», «За боевые заслуги», медаль «За освобождение Варшавы», медаль «За Победу над Германией», а так же юбилейные награды. </a:t>
            </a:r>
          </a:p>
          <a:p>
            <a:pPr marL="0" indent="0" algn="just">
              <a:buNone/>
            </a:pPr>
            <a:r>
              <a:rPr lang="ru-RU" sz="2600" b="1" i="1" dirty="0">
                <a:solidFill>
                  <a:srgbClr val="990000"/>
                </a:solidFill>
                <a:latin typeface="Arial" panose="020B0604020202020204" pitchFamily="34" charset="0"/>
                <a:cs typeface="Arial" panose="020B0604020202020204" pitchFamily="34" charset="0"/>
              </a:rPr>
              <a:t>После войны, отслужив в Советской армии, приехал с семьёй в город Красноярск, работал на заводе «</a:t>
            </a:r>
            <a:r>
              <a:rPr lang="ru-RU" sz="2600" b="1" i="1" dirty="0" err="1">
                <a:solidFill>
                  <a:srgbClr val="990000"/>
                </a:solidFill>
                <a:latin typeface="Arial" panose="020B0604020202020204" pitchFamily="34" charset="0"/>
                <a:cs typeface="Arial" panose="020B0604020202020204" pitchFamily="34" charset="0"/>
              </a:rPr>
              <a:t>Красмаш</a:t>
            </a:r>
            <a:r>
              <a:rPr lang="ru-RU" sz="2600" b="1" i="1" dirty="0">
                <a:solidFill>
                  <a:srgbClr val="990000"/>
                </a:solidFill>
                <a:latin typeface="Arial" panose="020B0604020202020204" pitchFamily="34" charset="0"/>
                <a:cs typeface="Arial" panose="020B0604020202020204" pitchFamily="34" charset="0"/>
              </a:rPr>
              <a:t>». В 1970 году награждён юбилейной медалью «За доблестный труд»,  имеет множество благодарностей, грамот и звание «Заслуженный </a:t>
            </a:r>
            <a:r>
              <a:rPr lang="ru-RU" sz="2600" b="1" i="1" dirty="0" err="1">
                <a:solidFill>
                  <a:srgbClr val="990000"/>
                </a:solidFill>
                <a:latin typeface="Arial" panose="020B0604020202020204" pitchFamily="34" charset="0"/>
                <a:cs typeface="Arial" panose="020B0604020202020204" pitchFamily="34" charset="0"/>
              </a:rPr>
              <a:t>Красмашевец</a:t>
            </a:r>
            <a:r>
              <a:rPr lang="ru-RU" sz="2600" b="1" i="1" dirty="0">
                <a:solidFill>
                  <a:srgbClr val="990000"/>
                </a:solidFill>
                <a:latin typeface="Arial" panose="020B0604020202020204" pitchFamily="34" charset="0"/>
                <a:cs typeface="Arial" panose="020B0604020202020204" pitchFamily="34" charset="0"/>
              </a:rPr>
              <a:t>».</a:t>
            </a:r>
          </a:p>
          <a:p>
            <a:pPr marL="0" indent="0" algn="just">
              <a:buNone/>
            </a:pPr>
            <a:r>
              <a:rPr lang="ru-RU" sz="2600" b="1" i="1" dirty="0">
                <a:solidFill>
                  <a:srgbClr val="990000"/>
                </a:solidFill>
                <a:latin typeface="Arial" panose="020B0604020202020204" pitchFamily="34" charset="0"/>
                <a:cs typeface="Arial" panose="020B0604020202020204" pitchFamily="34" charset="0"/>
              </a:rPr>
              <a:t>Он был замечательным семьянином, отцом, дедушкой и другом. Его любили и уважали в семье и на работе. Он ушёл из жизни в 1990 году. Наша семья всегда помнит о прадедушке и гордится им. </a:t>
            </a:r>
          </a:p>
          <a:p>
            <a:pPr marL="0" indent="0" algn="just">
              <a:buNone/>
            </a:pPr>
            <a:r>
              <a:rPr lang="ru-RU" sz="2600" b="1" i="1" dirty="0">
                <a:solidFill>
                  <a:srgbClr val="990000"/>
                </a:solidFill>
                <a:latin typeface="Arial" panose="020B0604020202020204" pitchFamily="34" charset="0"/>
                <a:cs typeface="Arial" panose="020B0604020202020204" pitchFamily="34" charset="0"/>
              </a:rPr>
              <a:t>			</a:t>
            </a:r>
          </a:p>
          <a:p>
            <a:pPr marL="0" indent="0" algn="just">
              <a:buNone/>
            </a:pPr>
            <a:r>
              <a:rPr lang="ru-RU" sz="2600" b="1" i="1" dirty="0">
                <a:solidFill>
                  <a:srgbClr val="990000"/>
                </a:solidFill>
                <a:latin typeface="Arial" panose="020B0604020202020204" pitchFamily="34" charset="0"/>
                <a:cs typeface="Arial" panose="020B0604020202020204" pitchFamily="34" charset="0"/>
              </a:rPr>
              <a:t>			Юша Дарья</a:t>
            </a:r>
          </a:p>
          <a:p>
            <a:pPr marL="0" indent="0">
              <a:buNone/>
            </a:pP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24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Старинная книга 2">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Старинная книга 1" id="{2C8C7B78-343C-4572-996C-D02E0C0614D6}" vid="{039BE3A5-0242-41E7-BA77-B8F5EFA81AFB}"/>
    </a:ext>
  </a:extLst>
</a:theme>
</file>

<file path=docProps/app.xml><?xml version="1.0" encoding="utf-8"?>
<Properties xmlns="http://schemas.openxmlformats.org/officeDocument/2006/extended-properties" xmlns:vt="http://schemas.openxmlformats.org/officeDocument/2006/docPropsVTypes">
  <Template>Старинная книга 2</Template>
  <TotalTime>1844</TotalTime>
  <Words>2993</Words>
  <Application>Microsoft Office PowerPoint</Application>
  <PresentationFormat>Широкоэкранный</PresentationFormat>
  <Paragraphs>238</Paragraphs>
  <Slides>32</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32</vt:i4>
      </vt:variant>
    </vt:vector>
  </HeadingPairs>
  <TitlesOfParts>
    <vt:vector size="40" baseType="lpstr">
      <vt:lpstr>Mangal</vt:lpstr>
      <vt:lpstr>Georgia</vt:lpstr>
      <vt:lpstr>Calibri</vt:lpstr>
      <vt:lpstr>Arial Narrow</vt:lpstr>
      <vt:lpstr>Arial Black</vt:lpstr>
      <vt:lpstr>Arial</vt:lpstr>
      <vt:lpstr>Microsoft YaHei</vt:lpstr>
      <vt:lpstr>Старинная книга 2</vt:lpstr>
      <vt:lpstr>«О тех,  кого любим  и помним»  </vt:lpstr>
      <vt:lpstr> </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 </vt:lpstr>
      <vt:lpstr>Презентация PowerPoint</vt:lpstr>
      <vt:lpstr> </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Старинная книга</dc:title>
  <dc:creator>User</dc:creator>
  <cp:lastModifiedBy>Alex</cp:lastModifiedBy>
  <cp:revision>48</cp:revision>
  <dcterms:created xsi:type="dcterms:W3CDTF">2016-12-13T14:04:11Z</dcterms:created>
  <dcterms:modified xsi:type="dcterms:W3CDTF">2018-12-27T12:49:58Z</dcterms:modified>
</cp:coreProperties>
</file>